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kv" ContentType="video/unknown"/>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ags/tag1.xml" ContentType="application/vnd.openxmlformats-officedocument.presentationml.tags+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458" r:id="rId2"/>
    <p:sldId id="544" r:id="rId3"/>
    <p:sldId id="494" r:id="rId4"/>
    <p:sldId id="474" r:id="rId5"/>
    <p:sldId id="475" r:id="rId6"/>
    <p:sldId id="476" r:id="rId7"/>
    <p:sldId id="550" r:id="rId8"/>
    <p:sldId id="551" r:id="rId9"/>
    <p:sldId id="549" r:id="rId10"/>
    <p:sldId id="477" r:id="rId11"/>
    <p:sldId id="481" r:id="rId12"/>
    <p:sldId id="485" r:id="rId13"/>
    <p:sldId id="552" r:id="rId14"/>
    <p:sldId id="486" r:id="rId15"/>
    <p:sldId id="483" r:id="rId16"/>
    <p:sldId id="548" r:id="rId17"/>
    <p:sldId id="487" r:id="rId18"/>
    <p:sldId id="488" r:id="rId19"/>
    <p:sldId id="553" r:id="rId20"/>
    <p:sldId id="489" r:id="rId21"/>
    <p:sldId id="490" r:id="rId22"/>
    <p:sldId id="491" r:id="rId23"/>
    <p:sldId id="492" r:id="rId24"/>
    <p:sldId id="493" r:id="rId25"/>
    <p:sldId id="541" r:id="rId26"/>
    <p:sldId id="496" r:id="rId27"/>
    <p:sldId id="542" r:id="rId28"/>
    <p:sldId id="554" r:id="rId29"/>
    <p:sldId id="555" r:id="rId30"/>
  </p:sldIdLst>
  <p:sldSz cx="12192000" cy="6858000"/>
  <p:notesSz cx="6669088" cy="992822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D4E"/>
    <a:srgbClr val="009994"/>
    <a:srgbClr val="D8E5E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0878" autoAdjust="0"/>
    <p:restoredTop sz="68273" autoAdjust="0"/>
  </p:normalViewPr>
  <p:slideViewPr>
    <p:cSldViewPr snapToGrid="0">
      <p:cViewPr>
        <p:scale>
          <a:sx n="100" d="100"/>
          <a:sy n="100" d="100"/>
        </p:scale>
        <p:origin x="66" y="72"/>
      </p:cViewPr>
      <p:guideLst>
        <p:guide orient="horz" pos="2160"/>
        <p:guide pos="3840"/>
      </p:guideLst>
    </p:cSldViewPr>
  </p:slideViewPr>
  <p:notesTextViewPr>
    <p:cViewPr>
      <p:scale>
        <a:sx n="1" d="1"/>
        <a:sy n="1" d="1"/>
      </p:scale>
      <p:origin x="0" y="0"/>
    </p:cViewPr>
  </p:notesTextViewPr>
  <p:notesViewPr>
    <p:cSldViewPr snapToGrid="0">
      <p:cViewPr varScale="1">
        <p:scale>
          <a:sx n="84" d="100"/>
          <a:sy n="84" d="100"/>
        </p:scale>
        <p:origin x="3828" y="9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0_2">
  <dgm:title val=""/>
  <dgm:desc val=""/>
  <dgm:catLst>
    <dgm:cat type="mainScheme" pri="10200"/>
  </dgm:catLst>
  <dgm:styleLbl name="node0">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lig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lnNode1">
    <dgm:fillClrLst meth="repeat">
      <a:schemeClr val="lt1"/>
    </dgm:fillClrLst>
    <dgm:linClrLst meth="repeat">
      <a:schemeClr val="dk2">
        <a:shade val="80000"/>
      </a:schemeClr>
    </dgm:linClrLst>
    <dgm:effectClrLst/>
    <dgm:txLinClrLst/>
    <dgm:txFillClrLst meth="repeat">
      <a:schemeClr val="dk2"/>
    </dgm:txFillClrLst>
    <dgm:txEffectClrLst/>
  </dgm:styleLbl>
  <dgm:styleLbl name="vennNode1">
    <dgm:fillClrLst meth="repeat">
      <a:schemeClr val="lt1">
        <a:alpha val="50000"/>
      </a:schemeClr>
    </dgm:fillClrLst>
    <dgm:linClrLst meth="repeat">
      <a:schemeClr val="dk2">
        <a:shade val="80000"/>
      </a:schemeClr>
    </dgm:linClrLst>
    <dgm:effectClrLst/>
    <dgm:txLinClrLst/>
    <dgm:txFillClrLst/>
    <dgm:txEffectClrLst/>
  </dgm:styleLbl>
  <dgm:styleLbl name="node2">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3">
    <dgm:fillClrLst meth="repeat">
      <a:schemeClr val="lt1"/>
    </dgm:fillClrLst>
    <dgm:linClrLst meth="repeat">
      <a:schemeClr val="dk2">
        <a:shade val="80000"/>
      </a:schemeClr>
    </dgm:linClrLst>
    <dgm:effectClrLst/>
    <dgm:txLinClrLst/>
    <dgm:txFillClrLst meth="repeat">
      <a:schemeClr val="dk2"/>
    </dgm:txFillClrLst>
    <dgm:txEffectClrLst/>
  </dgm:styleLbl>
  <dgm:styleLbl name="node4">
    <dgm:fillClrLst meth="repeat">
      <a:schemeClr val="lt1"/>
    </dgm:fillClrLst>
    <dgm:linClrLst meth="repeat">
      <a:schemeClr val="dk2">
        <a:shade val="80000"/>
      </a:schemeClr>
    </dgm:linClrLst>
    <dgm:effectClrLst/>
    <dgm:txLinClrLst/>
    <dgm:txFillClrLst meth="repeat">
      <a:schemeClr val="dk2"/>
    </dgm:txFillClrLst>
    <dgm:txEffectClrLst/>
  </dgm:styleLbl>
  <dgm:styleLbl name="f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align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bgImgPlace1">
    <dgm:fillClrLst meth="repeat">
      <a:schemeClr val="dk2">
        <a:tint val="40000"/>
      </a:schemeClr>
    </dgm:fillClrLst>
    <dgm:linClrLst meth="repeat">
      <a:schemeClr val="dk2">
        <a:shade val="80000"/>
      </a:schemeClr>
    </dgm:linClrLst>
    <dgm:effectClrLst/>
    <dgm:txLinClrLst/>
    <dgm:txFillClrLst meth="repeat">
      <a:schemeClr val="lt1"/>
    </dgm:txFillClrLst>
    <dgm:txEffectClrLst/>
  </dgm:styleLbl>
  <dgm:styleLbl name="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f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bgSibTrans2D1">
    <dgm:fillClrLst meth="repeat">
      <a:schemeClr val="dk2">
        <a:tint val="60000"/>
      </a:schemeClr>
    </dgm:fillClrLst>
    <dgm:linClrLst meth="repeat">
      <a:schemeClr val="dk2">
        <a:tint val="60000"/>
      </a:schemeClr>
    </dgm:linClrLst>
    <dgm:effectClrLst/>
    <dgm:txLinClrLst/>
    <dgm:txFillClrLst meth="repeat">
      <a:schemeClr val="dk2"/>
    </dgm:txFillClrLst>
    <dgm:txEffectClrLst/>
  </dgm:styleLbl>
  <dgm:styleLbl name="sibTrans1D1">
    <dgm:fillClrLst meth="repeat">
      <a:schemeClr val="dk2"/>
    </dgm:fillClrLst>
    <dgm:linClrLst meth="repeat">
      <a:schemeClr val="dk2"/>
    </dgm:linClrLst>
    <dgm:effectClrLst/>
    <dgm:txLinClrLst/>
    <dgm:txFillClrLst meth="repeat">
      <a:schemeClr val="tx1"/>
    </dgm:txFillClrLst>
    <dgm:txEffectClrLst/>
  </dgm:styleLbl>
  <dgm:styleLbl name="callout">
    <dgm:fillClrLst meth="repeat">
      <a:schemeClr val="dk2"/>
    </dgm:fillClrLst>
    <dgm:linClrLst meth="repeat">
      <a:schemeClr val="dk2"/>
    </dgm:linClrLst>
    <dgm:effectClrLst/>
    <dgm:txLinClrLst/>
    <dgm:txFillClrLst meth="repeat">
      <a:schemeClr val="tx1"/>
    </dgm:txFillClrLst>
    <dgm:txEffectClrLst/>
  </dgm:styleLbl>
  <dgm:styleLbl name="asst0">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1">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2">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3">
    <dgm:fillClrLst meth="repeat">
      <a:schemeClr val="lt1"/>
    </dgm:fillClrLst>
    <dgm:linClrLst meth="repeat">
      <a:schemeClr val="dk2">
        <a:shade val="80000"/>
      </a:schemeClr>
    </dgm:linClrLst>
    <dgm:effectClrLst/>
    <dgm:txLinClrLst/>
    <dgm:txFillClrLst meth="repeat">
      <a:schemeClr val="dk2"/>
    </dgm:txFillClrLst>
    <dgm:txEffectClrLst/>
  </dgm:styleLbl>
  <dgm:styleLbl name="asst4">
    <dgm:fillClrLst meth="repeat">
      <a:schemeClr val="lt1"/>
    </dgm:fillClrLst>
    <dgm:linClrLst meth="repeat">
      <a:schemeClr val="dk2">
        <a:shade val="80000"/>
      </a:schemeClr>
    </dgm:linClrLst>
    <dgm:effectClrLst/>
    <dgm:txLinClrLst/>
    <dgm:txFillClrLst meth="repeat">
      <a:schemeClr val="dk2"/>
    </dgm:txFillClrLst>
    <dgm:txEffectClrLst/>
  </dgm:styleLbl>
  <dgm:styleLbl name="parChTrans2D1">
    <dgm:fillClrLst meth="repeat">
      <a:schemeClr val="dk2">
        <a:tint val="60000"/>
      </a:schemeClr>
    </dgm:fillClrLst>
    <dgm:linClrLst meth="repeat">
      <a:schemeClr val="dk2">
        <a:tint val="60000"/>
      </a:schemeClr>
    </dgm:linClrLst>
    <dgm:effectClrLst/>
    <dgm:txLinClrLst/>
    <dgm:txFillClrLst/>
    <dgm:txEffectClrLst/>
  </dgm:styleLbl>
  <dgm:styleLbl name="parChTrans2D2">
    <dgm:fillClrLst meth="repeat">
      <a:schemeClr val="dk2"/>
    </dgm:fillClrLst>
    <dgm:linClrLst meth="repeat">
      <a:schemeClr val="dk2"/>
    </dgm:linClrLst>
    <dgm:effectClrLst/>
    <dgm:txLinClrLst/>
    <dgm:txFillClrLst/>
    <dgm:txEffectClrLst/>
  </dgm:styleLbl>
  <dgm:styleLbl name="parChTrans2D3">
    <dgm:fillClrLst meth="repeat">
      <a:schemeClr val="dk2"/>
    </dgm:fillClrLst>
    <dgm:linClrLst meth="repeat">
      <a:schemeClr val="dk2"/>
    </dgm:linClrLst>
    <dgm:effectClrLst/>
    <dgm:txLinClrLst/>
    <dgm:txFillClrLst/>
    <dgm:txEffectClrLst/>
  </dgm:styleLbl>
  <dgm:styleLbl name="parChTrans2D4">
    <dgm:fillClrLst meth="repeat">
      <a:schemeClr val="dk2"/>
    </dgm:fillClrLst>
    <dgm:linClrLst meth="repeat">
      <a:schemeClr val="dk2"/>
    </dgm:linClrLst>
    <dgm:effectClrLst/>
    <dgm:txLinClrLst/>
    <dgm:txFillClrLst meth="repeat">
      <a:schemeClr val="lt1"/>
    </dgm:txFillClrLst>
    <dgm:txEffectClrLst/>
  </dgm:styleLbl>
  <dgm:styleLbl name="parChTrans1D1">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2">
    <dgm:fillClrLst meth="repeat">
      <a:schemeClr val="dk2"/>
    </dgm:fillClrLst>
    <dgm:linClrLst meth="repeat">
      <a:schemeClr val="dk2">
        <a:shade val="60000"/>
      </a:schemeClr>
    </dgm:linClrLst>
    <dgm:effectClrLst/>
    <dgm:txLinClrLst/>
    <dgm:txFillClrLst meth="repeat">
      <a:schemeClr val="tx1"/>
    </dgm:txFillClrLst>
    <dgm:txEffectClrLst/>
  </dgm:styleLbl>
  <dgm:styleLbl name="parChTrans1D3">
    <dgm:fillClrLst meth="repeat">
      <a:schemeClr val="dk2"/>
    </dgm:fillClrLst>
    <dgm:linClrLst meth="repeat">
      <a:schemeClr val="dk2">
        <a:shade val="80000"/>
      </a:schemeClr>
    </dgm:linClrLst>
    <dgm:effectClrLst/>
    <dgm:txLinClrLst/>
    <dgm:txFillClrLst meth="repeat">
      <a:schemeClr val="tx1"/>
    </dgm:txFillClrLst>
    <dgm:txEffectClrLst/>
  </dgm:styleLbl>
  <dgm:styleLbl name="parChTrans1D4">
    <dgm:fillClrLst meth="repeat">
      <a:schemeClr val="dk2"/>
    </dgm:fillClrLst>
    <dgm:linClrLst meth="repeat">
      <a:schemeClr val="dk2">
        <a:shade val="80000"/>
      </a:schemeClr>
    </dgm:linClrLst>
    <dgm:effectClrLst/>
    <dgm:txLinClrLst/>
    <dgm:txFillClrLst meth="repeat">
      <a:schemeClr val="tx1"/>
    </dgm:txFillClrLst>
    <dgm:txEffectClrLst/>
  </dgm:styleLbl>
  <dgm:styleLbl name="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conF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align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trAlignAcc1">
    <dgm:fillClrLst meth="repeat">
      <a:schemeClr val="dk2">
        <a:alpha val="40000"/>
        <a:tint val="40000"/>
      </a:schemeClr>
    </dgm:fillClrLst>
    <dgm:linClrLst meth="repeat">
      <a:schemeClr val="dk2"/>
    </dgm:linClrLst>
    <dgm:effectClrLst/>
    <dgm:txLinClrLst/>
    <dgm:txFillClrLst meth="repeat">
      <a:schemeClr val="dk2"/>
    </dgm:txFillClrLst>
    <dgm:txEffectClrLst/>
  </dgm:styleLbl>
  <dgm:styleLbl name="bgAcc1">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solidFgAcc1">
    <dgm:fillClrLst meth="repeat">
      <a:schemeClr val="lt1"/>
    </dgm:fillClrLst>
    <dgm:linClrLst meth="repeat">
      <a:schemeClr val="dk2"/>
    </dgm:linClrLst>
    <dgm:effectClrLst/>
    <dgm:txLinClrLst/>
    <dgm:txFillClrLst meth="repeat">
      <a:schemeClr val="dk2"/>
    </dgm:txFillClrLst>
    <dgm:txEffectClrLst/>
  </dgm:styleLbl>
  <dgm:styleLbl name="solidAlignAcc1">
    <dgm:fillClrLst meth="repeat">
      <a:schemeClr val="lt1"/>
    </dgm:fillClrLst>
    <dgm:linClrLst meth="repeat">
      <a:schemeClr val="dk2"/>
    </dgm:linClrLst>
    <dgm:effectClrLst/>
    <dgm:txLinClrLst/>
    <dgm:txFillClrLst meth="repeat">
      <a:schemeClr val="dk2"/>
    </dgm:txFillClrLst>
    <dgm:txEffectClrLst/>
  </dgm:styleLbl>
  <dgm:styleLbl name="solidBgAcc1">
    <dgm:fillClrLst meth="repeat">
      <a:schemeClr val="lt1"/>
    </dgm:fillClrLst>
    <dgm:linClrLst meth="repeat">
      <a:schemeClr val="dk2"/>
    </dgm:linClrLst>
    <dgm:effectClrLst/>
    <dgm:txLinClrLst/>
    <dgm:txFillClrLst meth="repeat">
      <a:schemeClr val="dk2"/>
    </dgm:txFillClrLst>
    <dgm:txEffectClrLst/>
  </dgm:styleLbl>
  <dgm:styleLbl name="f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align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bgAccFollowNode1">
    <dgm:fillClrLst meth="repeat">
      <a:schemeClr val="lt1">
        <a:alpha val="90000"/>
        <a:tint val="40000"/>
      </a:schemeClr>
    </dgm:fillClrLst>
    <dgm:linClrLst meth="repeat">
      <a:schemeClr val="dk2">
        <a:alpha val="90000"/>
      </a:schemeClr>
    </dgm:linClrLst>
    <dgm:effectClrLst/>
    <dgm:txLinClrLst/>
    <dgm:txFillClrLst meth="repeat">
      <a:schemeClr val="dk2"/>
    </dgm:txFillClrLst>
    <dgm:txEffectClrLst/>
  </dgm:styleLbl>
  <dgm:styleLbl name="fgAcc0">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2">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3">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fgAcc4">
    <dgm:fillClrLst meth="repeat">
      <a:schemeClr val="dk2">
        <a:alpha val="90000"/>
        <a:tint val="40000"/>
      </a:schemeClr>
    </dgm:fillClrLst>
    <dgm:linClrLst meth="repeat">
      <a:schemeClr val="dk2"/>
    </dgm:linClrLst>
    <dgm:effectClrLst/>
    <dgm:txLinClrLst/>
    <dgm:txFillClrLst meth="repeat">
      <a:schemeClr val="dk2"/>
    </dgm:txFillClrLst>
    <dgm:txEffectClrLst/>
  </dgm:styleLbl>
  <dgm:styleLbl name="bgShp">
    <dgm:fillClrLst meth="repeat">
      <a:schemeClr val="dk2">
        <a:tint val="40000"/>
      </a:schemeClr>
    </dgm:fillClrLst>
    <dgm:linClrLst meth="repeat">
      <a:schemeClr val="dk2"/>
    </dgm:linClrLst>
    <dgm:effectClrLst/>
    <dgm:txLinClrLst/>
    <dgm:txFillClrLst meth="repeat">
      <a:schemeClr val="dk1"/>
    </dgm:txFillClrLst>
    <dgm:txEffectClrLst/>
  </dgm:styleLbl>
  <dgm:styleLbl name="dkBgShp">
    <dgm:fillClrLst meth="repeat">
      <a:schemeClr val="dk2">
        <a:shade val="80000"/>
      </a:schemeClr>
    </dgm:fillClrLst>
    <dgm:linClrLst meth="repeat">
      <a:schemeClr val="dk2"/>
    </dgm:linClrLst>
    <dgm:effectClrLst/>
    <dgm:txLinClrLst/>
    <dgm:txFillClrLst meth="repeat">
      <a:schemeClr val="lt2"/>
    </dgm:txFillClrLst>
    <dgm:txEffectClrLst/>
  </dgm:styleLbl>
  <dgm:styleLbl name="trBgShp">
    <dgm:fillClrLst meth="repeat">
      <a:schemeClr val="dk2">
        <a:tint val="50000"/>
        <a:alpha val="40000"/>
      </a:schemeClr>
    </dgm:fillClrLst>
    <dgm:linClrLst meth="repeat">
      <a:schemeClr val="dk2"/>
    </dgm:linClrLst>
    <dgm:effectClrLst/>
    <dgm:txLinClrLst/>
    <dgm:txFillClrLst meth="repeat">
      <a:schemeClr val="lt2"/>
    </dgm:txFillClrLst>
    <dgm:txEffectClrLst/>
  </dgm:styleLbl>
  <dgm:styleLbl name="fgShp">
    <dgm:fillClrLst meth="repeat">
      <a:schemeClr val="dk2">
        <a:tint val="60000"/>
      </a:schemeClr>
    </dgm:fillClrLst>
    <dgm:linClrLst meth="repeat">
      <a:schemeClr val="lt1"/>
    </dgm:linClrLst>
    <dgm:effectClrLst/>
    <dgm:txLinClrLst/>
    <dgm:txFillClrLst meth="repeat">
      <a:schemeClr val="dk2"/>
    </dgm:txFillClrLst>
    <dgm:txEffectClrLst/>
  </dgm:styleLbl>
  <dgm:styleLbl name="revTx">
    <dgm:fillClrLst meth="repeat">
      <a:schemeClr val="lt1">
        <a:alpha val="0"/>
      </a:schemeClr>
    </dgm:fillClrLst>
    <dgm:linClrLst meth="repeat">
      <a:schemeClr val="dk2">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B40D6D8-0606-410C-9DBF-A8DDA9C30412}" type="doc">
      <dgm:prSet loTypeId="urn:microsoft.com/office/officeart/2008/layout/VerticalCurvedList" loCatId="list" qsTypeId="urn:microsoft.com/office/officeart/2005/8/quickstyle/simple1" qsCatId="simple" csTypeId="urn:microsoft.com/office/officeart/2005/8/colors/accent0_2" csCatId="mainScheme" phldr="1"/>
      <dgm:spPr/>
      <dgm:t>
        <a:bodyPr/>
        <a:lstStyle/>
        <a:p>
          <a:endParaRPr lang="en-GB"/>
        </a:p>
      </dgm:t>
    </dgm:pt>
    <dgm:pt modelId="{E61AD3C5-F7E0-48BC-A61B-AC6767327DE1}">
      <dgm:prSet custT="1"/>
      <dgm:spPr/>
      <dgm:t>
        <a:bodyPr/>
        <a:lstStyle/>
        <a:p>
          <a:r>
            <a:rPr lang="de-DE" sz="2800" dirty="0">
              <a:solidFill>
                <a:schemeClr val="tx1"/>
              </a:solidFill>
            </a:rPr>
            <a:t>Verwendete Hard- und Software</a:t>
          </a:r>
          <a:endParaRPr lang="en-GB" sz="2800" dirty="0">
            <a:solidFill>
              <a:schemeClr val="tx1"/>
            </a:solidFill>
          </a:endParaRPr>
        </a:p>
      </dgm:t>
    </dgm:pt>
    <dgm:pt modelId="{ECE830A0-8360-46DF-8BD9-7AF828D4B3E9}" type="parTrans" cxnId="{DBCC7AC2-EB55-4B3E-A8EE-DFC90E91B194}">
      <dgm:prSet/>
      <dgm:spPr/>
      <dgm:t>
        <a:bodyPr/>
        <a:lstStyle/>
        <a:p>
          <a:endParaRPr lang="en-GB"/>
        </a:p>
      </dgm:t>
    </dgm:pt>
    <dgm:pt modelId="{A4578174-8AE8-42BC-9AD3-23E27E7298FC}" type="sibTrans" cxnId="{DBCC7AC2-EB55-4B3E-A8EE-DFC90E91B194}">
      <dgm:prSet/>
      <dgm:spPr/>
      <dgm:t>
        <a:bodyPr/>
        <a:lstStyle/>
        <a:p>
          <a:endParaRPr lang="en-GB"/>
        </a:p>
      </dgm:t>
    </dgm:pt>
    <dgm:pt modelId="{B10C90D4-7901-4FE9-B4F6-022534FA7267}">
      <dgm:prSet custT="1"/>
      <dgm:spPr/>
      <dgm:t>
        <a:bodyPr/>
        <a:lstStyle/>
        <a:p>
          <a:r>
            <a:rPr lang="de-DE" sz="2800" dirty="0">
              <a:solidFill>
                <a:schemeClr val="tx1"/>
              </a:solidFill>
            </a:rPr>
            <a:t>Radiometrische Kalibrierung</a:t>
          </a:r>
          <a:endParaRPr lang="en-GB" sz="2800" dirty="0">
            <a:solidFill>
              <a:schemeClr val="tx1"/>
            </a:solidFill>
          </a:endParaRPr>
        </a:p>
      </dgm:t>
    </dgm:pt>
    <dgm:pt modelId="{EC66E3AD-6755-4592-8D3A-C4F6C08B4945}" type="parTrans" cxnId="{0E311811-B324-40FC-A4BA-E09E47B03914}">
      <dgm:prSet/>
      <dgm:spPr/>
      <dgm:t>
        <a:bodyPr/>
        <a:lstStyle/>
        <a:p>
          <a:endParaRPr lang="en-GB"/>
        </a:p>
      </dgm:t>
    </dgm:pt>
    <dgm:pt modelId="{2E6F4B4C-51C0-44C7-8B46-FC32839E62B7}" type="sibTrans" cxnId="{0E311811-B324-40FC-A4BA-E09E47B03914}">
      <dgm:prSet/>
      <dgm:spPr/>
      <dgm:t>
        <a:bodyPr/>
        <a:lstStyle/>
        <a:p>
          <a:endParaRPr lang="en-GB"/>
        </a:p>
      </dgm:t>
    </dgm:pt>
    <dgm:pt modelId="{E1AFF1ED-F508-4676-B1EB-A55CAD41E92A}">
      <dgm:prSet custT="1"/>
      <dgm:spPr/>
      <dgm:t>
        <a:bodyPr/>
        <a:lstStyle/>
        <a:p>
          <a:r>
            <a:rPr lang="de-DE" sz="2800" dirty="0">
              <a:solidFill>
                <a:schemeClr val="tx1"/>
              </a:solidFill>
            </a:rPr>
            <a:t>Inspektionsaufgabe</a:t>
          </a:r>
          <a:endParaRPr lang="en-GB" sz="2800" dirty="0">
            <a:solidFill>
              <a:schemeClr val="tx1"/>
            </a:solidFill>
          </a:endParaRPr>
        </a:p>
      </dgm:t>
    </dgm:pt>
    <dgm:pt modelId="{8FD342FF-B73D-488E-9800-80993E4F9C7E}" type="parTrans" cxnId="{98B93C18-50FD-406A-986E-4D0C65906F46}">
      <dgm:prSet/>
      <dgm:spPr/>
      <dgm:t>
        <a:bodyPr/>
        <a:lstStyle/>
        <a:p>
          <a:endParaRPr lang="en-GB"/>
        </a:p>
      </dgm:t>
    </dgm:pt>
    <dgm:pt modelId="{9C0EA368-F964-4F34-90EF-238EAEBA540F}" type="sibTrans" cxnId="{98B93C18-50FD-406A-986E-4D0C65906F46}">
      <dgm:prSet/>
      <dgm:spPr/>
      <dgm:t>
        <a:bodyPr/>
        <a:lstStyle/>
        <a:p>
          <a:endParaRPr lang="en-GB"/>
        </a:p>
      </dgm:t>
    </dgm:pt>
    <dgm:pt modelId="{901481F2-6535-431A-9A72-1836A7417C61}">
      <dgm:prSet custT="1"/>
      <dgm:spPr/>
      <dgm:t>
        <a:bodyPr/>
        <a:lstStyle/>
        <a:p>
          <a:r>
            <a:rPr lang="de-DE" sz="2800" dirty="0">
              <a:solidFill>
                <a:schemeClr val="tx1"/>
              </a:solidFill>
            </a:rPr>
            <a:t>MTF: Sagittal- Radial Vergleich</a:t>
          </a:r>
          <a:endParaRPr lang="en-GB" sz="2800" dirty="0">
            <a:solidFill>
              <a:schemeClr val="tx1"/>
            </a:solidFill>
          </a:endParaRPr>
        </a:p>
      </dgm:t>
    </dgm:pt>
    <dgm:pt modelId="{84D88C0D-C8E7-45AE-A450-240DAC40B2D5}" type="parTrans" cxnId="{A2866892-DF09-4A2C-BA28-8276E26E399C}">
      <dgm:prSet/>
      <dgm:spPr/>
      <dgm:t>
        <a:bodyPr/>
        <a:lstStyle/>
        <a:p>
          <a:endParaRPr lang="en-GB"/>
        </a:p>
      </dgm:t>
    </dgm:pt>
    <dgm:pt modelId="{2AB8359A-66EC-4123-9F05-732AE25F73C8}" type="sibTrans" cxnId="{A2866892-DF09-4A2C-BA28-8276E26E399C}">
      <dgm:prSet/>
      <dgm:spPr/>
      <dgm:t>
        <a:bodyPr/>
        <a:lstStyle/>
        <a:p>
          <a:endParaRPr lang="en-GB"/>
        </a:p>
      </dgm:t>
    </dgm:pt>
    <dgm:pt modelId="{A42F0BC1-473B-4236-A825-EE97F87A9B6A}" type="pres">
      <dgm:prSet presAssocID="{2B40D6D8-0606-410C-9DBF-A8DDA9C30412}" presName="Name0" presStyleCnt="0">
        <dgm:presLayoutVars>
          <dgm:chMax val="7"/>
          <dgm:chPref val="7"/>
          <dgm:dir/>
        </dgm:presLayoutVars>
      </dgm:prSet>
      <dgm:spPr/>
    </dgm:pt>
    <dgm:pt modelId="{FED49EE0-1EA4-4FDC-8DAD-261E91667333}" type="pres">
      <dgm:prSet presAssocID="{2B40D6D8-0606-410C-9DBF-A8DDA9C30412}" presName="Name1" presStyleCnt="0"/>
      <dgm:spPr/>
    </dgm:pt>
    <dgm:pt modelId="{F32D837B-2ECC-4AAD-9A25-0109CD1BB1BE}" type="pres">
      <dgm:prSet presAssocID="{2B40D6D8-0606-410C-9DBF-A8DDA9C30412}" presName="cycle" presStyleCnt="0"/>
      <dgm:spPr/>
    </dgm:pt>
    <dgm:pt modelId="{3745671C-6959-4A28-9F86-D7C5AC20ACC6}" type="pres">
      <dgm:prSet presAssocID="{2B40D6D8-0606-410C-9DBF-A8DDA9C30412}" presName="srcNode" presStyleLbl="node1" presStyleIdx="0" presStyleCnt="4"/>
      <dgm:spPr/>
    </dgm:pt>
    <dgm:pt modelId="{C9C8373E-5FBA-4857-92AE-3363651F54F0}" type="pres">
      <dgm:prSet presAssocID="{2B40D6D8-0606-410C-9DBF-A8DDA9C30412}" presName="conn" presStyleLbl="parChTrans1D2" presStyleIdx="0" presStyleCnt="1"/>
      <dgm:spPr/>
    </dgm:pt>
    <dgm:pt modelId="{974C3519-1287-4E0A-B477-115ACDFCABF4}" type="pres">
      <dgm:prSet presAssocID="{2B40D6D8-0606-410C-9DBF-A8DDA9C30412}" presName="extraNode" presStyleLbl="node1" presStyleIdx="0" presStyleCnt="4"/>
      <dgm:spPr/>
    </dgm:pt>
    <dgm:pt modelId="{A8D80404-7591-49F6-B482-F21159368E22}" type="pres">
      <dgm:prSet presAssocID="{2B40D6D8-0606-410C-9DBF-A8DDA9C30412}" presName="dstNode" presStyleLbl="node1" presStyleIdx="0" presStyleCnt="4"/>
      <dgm:spPr/>
    </dgm:pt>
    <dgm:pt modelId="{7C8AC60B-3974-4050-9EB1-D21D810B217F}" type="pres">
      <dgm:prSet presAssocID="{E61AD3C5-F7E0-48BC-A61B-AC6767327DE1}" presName="text_1" presStyleLbl="node1" presStyleIdx="0" presStyleCnt="4">
        <dgm:presLayoutVars>
          <dgm:bulletEnabled val="1"/>
        </dgm:presLayoutVars>
      </dgm:prSet>
      <dgm:spPr/>
    </dgm:pt>
    <dgm:pt modelId="{794A4431-BC5F-40A9-A001-E3DB90B12D0B}" type="pres">
      <dgm:prSet presAssocID="{E61AD3C5-F7E0-48BC-A61B-AC6767327DE1}" presName="accent_1" presStyleCnt="0"/>
      <dgm:spPr/>
    </dgm:pt>
    <dgm:pt modelId="{8AA5DB67-59B5-4268-827D-513947EAF0B7}" type="pres">
      <dgm:prSet presAssocID="{E61AD3C5-F7E0-48BC-A61B-AC6767327DE1}" presName="accentRepeatNode" presStyleLbl="solidFgAcc1" presStyleIdx="0" presStyleCnt="4"/>
      <dgm:spPr/>
    </dgm:pt>
    <dgm:pt modelId="{5407FF0B-B657-4231-BC30-362B9C5A4630}" type="pres">
      <dgm:prSet presAssocID="{901481F2-6535-431A-9A72-1836A7417C61}" presName="text_2" presStyleLbl="node1" presStyleIdx="1" presStyleCnt="4">
        <dgm:presLayoutVars>
          <dgm:bulletEnabled val="1"/>
        </dgm:presLayoutVars>
      </dgm:prSet>
      <dgm:spPr/>
    </dgm:pt>
    <dgm:pt modelId="{84A7FACA-C384-427E-9A1A-07690FCB411C}" type="pres">
      <dgm:prSet presAssocID="{901481F2-6535-431A-9A72-1836A7417C61}" presName="accent_2" presStyleCnt="0"/>
      <dgm:spPr/>
    </dgm:pt>
    <dgm:pt modelId="{6AE451CA-7552-4CE6-A7B8-7574977CE556}" type="pres">
      <dgm:prSet presAssocID="{901481F2-6535-431A-9A72-1836A7417C61}" presName="accentRepeatNode" presStyleLbl="solidFgAcc1" presStyleIdx="1" presStyleCnt="4"/>
      <dgm:spPr/>
    </dgm:pt>
    <dgm:pt modelId="{0E40A033-811D-4B00-9E08-5926FB5C0C5C}" type="pres">
      <dgm:prSet presAssocID="{B10C90D4-7901-4FE9-B4F6-022534FA7267}" presName="text_3" presStyleLbl="node1" presStyleIdx="2" presStyleCnt="4">
        <dgm:presLayoutVars>
          <dgm:bulletEnabled val="1"/>
        </dgm:presLayoutVars>
      </dgm:prSet>
      <dgm:spPr/>
    </dgm:pt>
    <dgm:pt modelId="{4B03B978-D5B1-4404-9859-A69E4B745E3E}" type="pres">
      <dgm:prSet presAssocID="{B10C90D4-7901-4FE9-B4F6-022534FA7267}" presName="accent_3" presStyleCnt="0"/>
      <dgm:spPr/>
    </dgm:pt>
    <dgm:pt modelId="{0D5F3EF6-DD22-4DA0-9761-A1A1F1C19FBE}" type="pres">
      <dgm:prSet presAssocID="{B10C90D4-7901-4FE9-B4F6-022534FA7267}" presName="accentRepeatNode" presStyleLbl="solidFgAcc1" presStyleIdx="2" presStyleCnt="4"/>
      <dgm:spPr/>
    </dgm:pt>
    <dgm:pt modelId="{99197AF0-41AD-4FB5-AB68-48862285E11C}" type="pres">
      <dgm:prSet presAssocID="{E1AFF1ED-F508-4676-B1EB-A55CAD41E92A}" presName="text_4" presStyleLbl="node1" presStyleIdx="3" presStyleCnt="4">
        <dgm:presLayoutVars>
          <dgm:bulletEnabled val="1"/>
        </dgm:presLayoutVars>
      </dgm:prSet>
      <dgm:spPr/>
    </dgm:pt>
    <dgm:pt modelId="{69801B06-FAC6-4A3E-8910-AC4AE7E5EBBB}" type="pres">
      <dgm:prSet presAssocID="{E1AFF1ED-F508-4676-B1EB-A55CAD41E92A}" presName="accent_4" presStyleCnt="0"/>
      <dgm:spPr/>
    </dgm:pt>
    <dgm:pt modelId="{DABD6D34-1A6A-40C1-B76F-9BB5520C72D3}" type="pres">
      <dgm:prSet presAssocID="{E1AFF1ED-F508-4676-B1EB-A55CAD41E92A}" presName="accentRepeatNode" presStyleLbl="solidFgAcc1" presStyleIdx="3" presStyleCnt="4"/>
      <dgm:spPr/>
    </dgm:pt>
  </dgm:ptLst>
  <dgm:cxnLst>
    <dgm:cxn modelId="{0E311811-B324-40FC-A4BA-E09E47B03914}" srcId="{2B40D6D8-0606-410C-9DBF-A8DDA9C30412}" destId="{B10C90D4-7901-4FE9-B4F6-022534FA7267}" srcOrd="2" destOrd="0" parTransId="{EC66E3AD-6755-4592-8D3A-C4F6C08B4945}" sibTransId="{2E6F4B4C-51C0-44C7-8B46-FC32839E62B7}"/>
    <dgm:cxn modelId="{98B93C18-50FD-406A-986E-4D0C65906F46}" srcId="{2B40D6D8-0606-410C-9DBF-A8DDA9C30412}" destId="{E1AFF1ED-F508-4676-B1EB-A55CAD41E92A}" srcOrd="3" destOrd="0" parTransId="{8FD342FF-B73D-488E-9800-80993E4F9C7E}" sibTransId="{9C0EA368-F964-4F34-90EF-238EAEBA540F}"/>
    <dgm:cxn modelId="{DCFE7F6B-36A7-41FB-950E-56C0A215A461}" type="presOf" srcId="{B10C90D4-7901-4FE9-B4F6-022534FA7267}" destId="{0E40A033-811D-4B00-9E08-5926FB5C0C5C}" srcOrd="0" destOrd="0" presId="urn:microsoft.com/office/officeart/2008/layout/VerticalCurvedList"/>
    <dgm:cxn modelId="{EFA4554D-4DDB-4F10-ADC1-4CCFBFEA95BA}" type="presOf" srcId="{901481F2-6535-431A-9A72-1836A7417C61}" destId="{5407FF0B-B657-4231-BC30-362B9C5A4630}" srcOrd="0" destOrd="0" presId="urn:microsoft.com/office/officeart/2008/layout/VerticalCurvedList"/>
    <dgm:cxn modelId="{0BC0154E-39CE-444F-9ECA-2534FE1D005A}" type="presOf" srcId="{E1AFF1ED-F508-4676-B1EB-A55CAD41E92A}" destId="{99197AF0-41AD-4FB5-AB68-48862285E11C}" srcOrd="0" destOrd="0" presId="urn:microsoft.com/office/officeart/2008/layout/VerticalCurvedList"/>
    <dgm:cxn modelId="{B7E1D98A-8D39-43C3-8953-99315177E702}" type="presOf" srcId="{A4578174-8AE8-42BC-9AD3-23E27E7298FC}" destId="{C9C8373E-5FBA-4857-92AE-3363651F54F0}" srcOrd="0" destOrd="0" presId="urn:microsoft.com/office/officeart/2008/layout/VerticalCurvedList"/>
    <dgm:cxn modelId="{A2866892-DF09-4A2C-BA28-8276E26E399C}" srcId="{2B40D6D8-0606-410C-9DBF-A8DDA9C30412}" destId="{901481F2-6535-431A-9A72-1836A7417C61}" srcOrd="1" destOrd="0" parTransId="{84D88C0D-C8E7-45AE-A450-240DAC40B2D5}" sibTransId="{2AB8359A-66EC-4123-9F05-732AE25F73C8}"/>
    <dgm:cxn modelId="{C90AF3A2-92C2-4D99-AAEE-2A1B7954E128}" type="presOf" srcId="{2B40D6D8-0606-410C-9DBF-A8DDA9C30412}" destId="{A42F0BC1-473B-4236-A825-EE97F87A9B6A}" srcOrd="0" destOrd="0" presId="urn:microsoft.com/office/officeart/2008/layout/VerticalCurvedList"/>
    <dgm:cxn modelId="{FC33CEAA-B9F5-457A-948C-51E9A377F1E7}" type="presOf" srcId="{E61AD3C5-F7E0-48BC-A61B-AC6767327DE1}" destId="{7C8AC60B-3974-4050-9EB1-D21D810B217F}" srcOrd="0" destOrd="0" presId="urn:microsoft.com/office/officeart/2008/layout/VerticalCurvedList"/>
    <dgm:cxn modelId="{DBCC7AC2-EB55-4B3E-A8EE-DFC90E91B194}" srcId="{2B40D6D8-0606-410C-9DBF-A8DDA9C30412}" destId="{E61AD3C5-F7E0-48BC-A61B-AC6767327DE1}" srcOrd="0" destOrd="0" parTransId="{ECE830A0-8360-46DF-8BD9-7AF828D4B3E9}" sibTransId="{A4578174-8AE8-42BC-9AD3-23E27E7298FC}"/>
    <dgm:cxn modelId="{ED7B090E-A209-4B2B-A2CB-BFA5E1B1F2E3}" type="presParOf" srcId="{A42F0BC1-473B-4236-A825-EE97F87A9B6A}" destId="{FED49EE0-1EA4-4FDC-8DAD-261E91667333}" srcOrd="0" destOrd="0" presId="urn:microsoft.com/office/officeart/2008/layout/VerticalCurvedList"/>
    <dgm:cxn modelId="{A123AA4B-73C1-42D9-B6A8-7A013C6C1D18}" type="presParOf" srcId="{FED49EE0-1EA4-4FDC-8DAD-261E91667333}" destId="{F32D837B-2ECC-4AAD-9A25-0109CD1BB1BE}" srcOrd="0" destOrd="0" presId="urn:microsoft.com/office/officeart/2008/layout/VerticalCurvedList"/>
    <dgm:cxn modelId="{A92BF7F7-77BC-430B-AAB7-F6AEEC72B709}" type="presParOf" srcId="{F32D837B-2ECC-4AAD-9A25-0109CD1BB1BE}" destId="{3745671C-6959-4A28-9F86-D7C5AC20ACC6}" srcOrd="0" destOrd="0" presId="urn:microsoft.com/office/officeart/2008/layout/VerticalCurvedList"/>
    <dgm:cxn modelId="{1CA3B1EA-9B89-4B5E-A4FC-600DDFCEBA13}" type="presParOf" srcId="{F32D837B-2ECC-4AAD-9A25-0109CD1BB1BE}" destId="{C9C8373E-5FBA-4857-92AE-3363651F54F0}" srcOrd="1" destOrd="0" presId="urn:microsoft.com/office/officeart/2008/layout/VerticalCurvedList"/>
    <dgm:cxn modelId="{9FDE17DA-79C0-45EB-A817-5EF37AF22ECF}" type="presParOf" srcId="{F32D837B-2ECC-4AAD-9A25-0109CD1BB1BE}" destId="{974C3519-1287-4E0A-B477-115ACDFCABF4}" srcOrd="2" destOrd="0" presId="urn:microsoft.com/office/officeart/2008/layout/VerticalCurvedList"/>
    <dgm:cxn modelId="{02F6C45C-5A69-402A-9CE1-F5B7E7EBCA4E}" type="presParOf" srcId="{F32D837B-2ECC-4AAD-9A25-0109CD1BB1BE}" destId="{A8D80404-7591-49F6-B482-F21159368E22}" srcOrd="3" destOrd="0" presId="urn:microsoft.com/office/officeart/2008/layout/VerticalCurvedList"/>
    <dgm:cxn modelId="{85206D81-FD37-4B39-9919-BA570937C76C}" type="presParOf" srcId="{FED49EE0-1EA4-4FDC-8DAD-261E91667333}" destId="{7C8AC60B-3974-4050-9EB1-D21D810B217F}" srcOrd="1" destOrd="0" presId="urn:microsoft.com/office/officeart/2008/layout/VerticalCurvedList"/>
    <dgm:cxn modelId="{7B80ECDF-1F8D-4C32-8FC8-604A6B37CBBF}" type="presParOf" srcId="{FED49EE0-1EA4-4FDC-8DAD-261E91667333}" destId="{794A4431-BC5F-40A9-A001-E3DB90B12D0B}" srcOrd="2" destOrd="0" presId="urn:microsoft.com/office/officeart/2008/layout/VerticalCurvedList"/>
    <dgm:cxn modelId="{050BF9F7-9B91-4880-A5F8-6D287997B2AE}" type="presParOf" srcId="{794A4431-BC5F-40A9-A001-E3DB90B12D0B}" destId="{8AA5DB67-59B5-4268-827D-513947EAF0B7}" srcOrd="0" destOrd="0" presId="urn:microsoft.com/office/officeart/2008/layout/VerticalCurvedList"/>
    <dgm:cxn modelId="{C915DA63-8F0A-4195-9BD3-C225EF2E8121}" type="presParOf" srcId="{FED49EE0-1EA4-4FDC-8DAD-261E91667333}" destId="{5407FF0B-B657-4231-BC30-362B9C5A4630}" srcOrd="3" destOrd="0" presId="urn:microsoft.com/office/officeart/2008/layout/VerticalCurvedList"/>
    <dgm:cxn modelId="{402415EE-D7B4-44BC-9E52-42FC83904445}" type="presParOf" srcId="{FED49EE0-1EA4-4FDC-8DAD-261E91667333}" destId="{84A7FACA-C384-427E-9A1A-07690FCB411C}" srcOrd="4" destOrd="0" presId="urn:microsoft.com/office/officeart/2008/layout/VerticalCurvedList"/>
    <dgm:cxn modelId="{70FBE51F-26B9-46EC-80F3-FC0937678E6B}" type="presParOf" srcId="{84A7FACA-C384-427E-9A1A-07690FCB411C}" destId="{6AE451CA-7552-4CE6-A7B8-7574977CE556}" srcOrd="0" destOrd="0" presId="urn:microsoft.com/office/officeart/2008/layout/VerticalCurvedList"/>
    <dgm:cxn modelId="{F3DC28F3-7B6B-454B-8BE2-826365AA51BB}" type="presParOf" srcId="{FED49EE0-1EA4-4FDC-8DAD-261E91667333}" destId="{0E40A033-811D-4B00-9E08-5926FB5C0C5C}" srcOrd="5" destOrd="0" presId="urn:microsoft.com/office/officeart/2008/layout/VerticalCurvedList"/>
    <dgm:cxn modelId="{7F1EE2B5-4A68-446E-A91F-0B31823AE08C}" type="presParOf" srcId="{FED49EE0-1EA4-4FDC-8DAD-261E91667333}" destId="{4B03B978-D5B1-4404-9859-A69E4B745E3E}" srcOrd="6" destOrd="0" presId="urn:microsoft.com/office/officeart/2008/layout/VerticalCurvedList"/>
    <dgm:cxn modelId="{297163CE-38B2-4DD1-AE24-F441F541592C}" type="presParOf" srcId="{4B03B978-D5B1-4404-9859-A69E4B745E3E}" destId="{0D5F3EF6-DD22-4DA0-9761-A1A1F1C19FBE}" srcOrd="0" destOrd="0" presId="urn:microsoft.com/office/officeart/2008/layout/VerticalCurvedList"/>
    <dgm:cxn modelId="{271ACB75-DBD0-4C10-8EBD-AF02FC9DA00A}" type="presParOf" srcId="{FED49EE0-1EA4-4FDC-8DAD-261E91667333}" destId="{99197AF0-41AD-4FB5-AB68-48862285E11C}" srcOrd="7" destOrd="0" presId="urn:microsoft.com/office/officeart/2008/layout/VerticalCurvedList"/>
    <dgm:cxn modelId="{4F22DC52-793D-4F17-827A-E36C0E4B3C56}" type="presParOf" srcId="{FED49EE0-1EA4-4FDC-8DAD-261E91667333}" destId="{69801B06-FAC6-4A3E-8910-AC4AE7E5EBBB}" srcOrd="8" destOrd="0" presId="urn:microsoft.com/office/officeart/2008/layout/VerticalCurvedList"/>
    <dgm:cxn modelId="{0A747B9F-647E-42C5-9F77-10F54D37E386}" type="presParOf" srcId="{69801B06-FAC6-4A3E-8910-AC4AE7E5EBBB}" destId="{DABD6D34-1A6A-40C1-B76F-9BB5520C72D3}" srcOrd="0" destOrd="0" presId="urn:microsoft.com/office/officeart/2008/layout/VerticalCurve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9C8373E-5FBA-4857-92AE-3363651F54F0}">
      <dsp:nvSpPr>
        <dsp:cNvPr id="0" name=""/>
        <dsp:cNvSpPr/>
      </dsp:nvSpPr>
      <dsp:spPr>
        <a:xfrm>
          <a:off x="-5319714" y="-814684"/>
          <a:ext cx="6334513" cy="6334513"/>
        </a:xfrm>
        <a:prstGeom prst="blockArc">
          <a:avLst>
            <a:gd name="adj1" fmla="val 18900000"/>
            <a:gd name="adj2" fmla="val 2700000"/>
            <a:gd name="adj3" fmla="val 341"/>
          </a:avLst>
        </a:prstGeom>
        <a:noFill/>
        <a:ln w="12700" cap="flat" cmpd="sng" algn="ctr">
          <a:solidFill>
            <a:schemeClr val="dk2">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7C8AC60B-3974-4050-9EB1-D21D810B217F}">
      <dsp:nvSpPr>
        <dsp:cNvPr id="0" name=""/>
        <dsp:cNvSpPr/>
      </dsp:nvSpPr>
      <dsp:spPr>
        <a:xfrm>
          <a:off x="531299" y="361731"/>
          <a:ext cx="7232937"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Verwendete Hard- und Software</a:t>
          </a:r>
          <a:endParaRPr lang="en-GB" sz="2800" kern="1200" dirty="0">
            <a:solidFill>
              <a:schemeClr val="tx1"/>
            </a:solidFill>
          </a:endParaRPr>
        </a:p>
      </dsp:txBody>
      <dsp:txXfrm>
        <a:off x="531299" y="361731"/>
        <a:ext cx="7232937" cy="723839"/>
      </dsp:txXfrm>
    </dsp:sp>
    <dsp:sp modelId="{8AA5DB67-59B5-4268-827D-513947EAF0B7}">
      <dsp:nvSpPr>
        <dsp:cNvPr id="0" name=""/>
        <dsp:cNvSpPr/>
      </dsp:nvSpPr>
      <dsp:spPr>
        <a:xfrm>
          <a:off x="78899" y="271251"/>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407FF0B-B657-4231-BC30-362B9C5A4630}">
      <dsp:nvSpPr>
        <dsp:cNvPr id="0" name=""/>
        <dsp:cNvSpPr/>
      </dsp:nvSpPr>
      <dsp:spPr>
        <a:xfrm>
          <a:off x="946293" y="1447678"/>
          <a:ext cx="6817944"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MTF: Sagittal- Radial Vergleich</a:t>
          </a:r>
          <a:endParaRPr lang="en-GB" sz="2800" kern="1200" dirty="0">
            <a:solidFill>
              <a:schemeClr val="tx1"/>
            </a:solidFill>
          </a:endParaRPr>
        </a:p>
      </dsp:txBody>
      <dsp:txXfrm>
        <a:off x="946293" y="1447678"/>
        <a:ext cx="6817944" cy="723839"/>
      </dsp:txXfrm>
    </dsp:sp>
    <dsp:sp modelId="{6AE451CA-7552-4CE6-A7B8-7574977CE556}">
      <dsp:nvSpPr>
        <dsp:cNvPr id="0" name=""/>
        <dsp:cNvSpPr/>
      </dsp:nvSpPr>
      <dsp:spPr>
        <a:xfrm>
          <a:off x="493893" y="1357198"/>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E40A033-811D-4B00-9E08-5926FB5C0C5C}">
      <dsp:nvSpPr>
        <dsp:cNvPr id="0" name=""/>
        <dsp:cNvSpPr/>
      </dsp:nvSpPr>
      <dsp:spPr>
        <a:xfrm>
          <a:off x="946293" y="2533625"/>
          <a:ext cx="6817944"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Radiometrische Kalibrierung</a:t>
          </a:r>
          <a:endParaRPr lang="en-GB" sz="2800" kern="1200" dirty="0">
            <a:solidFill>
              <a:schemeClr val="tx1"/>
            </a:solidFill>
          </a:endParaRPr>
        </a:p>
      </dsp:txBody>
      <dsp:txXfrm>
        <a:off x="946293" y="2533625"/>
        <a:ext cx="6817944" cy="723839"/>
      </dsp:txXfrm>
    </dsp:sp>
    <dsp:sp modelId="{0D5F3EF6-DD22-4DA0-9761-A1A1F1C19FBE}">
      <dsp:nvSpPr>
        <dsp:cNvPr id="0" name=""/>
        <dsp:cNvSpPr/>
      </dsp:nvSpPr>
      <dsp:spPr>
        <a:xfrm>
          <a:off x="493893" y="2443146"/>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9197AF0-41AD-4FB5-AB68-48862285E11C}">
      <dsp:nvSpPr>
        <dsp:cNvPr id="0" name=""/>
        <dsp:cNvSpPr/>
      </dsp:nvSpPr>
      <dsp:spPr>
        <a:xfrm>
          <a:off x="531299" y="3619573"/>
          <a:ext cx="7232937" cy="723839"/>
        </a:xfrm>
        <a:prstGeom prst="rect">
          <a:avLst/>
        </a:prstGeom>
        <a:solidFill>
          <a:schemeClr val="lt1">
            <a:hueOff val="0"/>
            <a:satOff val="0"/>
            <a:lumOff val="0"/>
            <a:alphaOff val="0"/>
          </a:schemeClr>
        </a:solidFill>
        <a:ln w="12700" cap="flat" cmpd="sng" algn="ctr">
          <a:solidFill>
            <a:schemeClr val="dk2">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74547" tIns="71120" rIns="71120" bIns="71120" numCol="1" spcCol="1270" anchor="ctr" anchorCtr="0">
          <a:noAutofit/>
        </a:bodyPr>
        <a:lstStyle/>
        <a:p>
          <a:pPr marL="0" lvl="0" indent="0" algn="l" defTabSz="1244600">
            <a:lnSpc>
              <a:spcPct val="90000"/>
            </a:lnSpc>
            <a:spcBef>
              <a:spcPct val="0"/>
            </a:spcBef>
            <a:spcAft>
              <a:spcPct val="35000"/>
            </a:spcAft>
            <a:buNone/>
          </a:pPr>
          <a:r>
            <a:rPr lang="de-DE" sz="2800" kern="1200" dirty="0">
              <a:solidFill>
                <a:schemeClr val="tx1"/>
              </a:solidFill>
            </a:rPr>
            <a:t>Inspektionsaufgabe</a:t>
          </a:r>
          <a:endParaRPr lang="en-GB" sz="2800" kern="1200" dirty="0">
            <a:solidFill>
              <a:schemeClr val="tx1"/>
            </a:solidFill>
          </a:endParaRPr>
        </a:p>
      </dsp:txBody>
      <dsp:txXfrm>
        <a:off x="531299" y="3619573"/>
        <a:ext cx="7232937" cy="723839"/>
      </dsp:txXfrm>
    </dsp:sp>
    <dsp:sp modelId="{DABD6D34-1A6A-40C1-B76F-9BB5520C72D3}">
      <dsp:nvSpPr>
        <dsp:cNvPr id="0" name=""/>
        <dsp:cNvSpPr/>
      </dsp:nvSpPr>
      <dsp:spPr>
        <a:xfrm>
          <a:off x="78899" y="3529093"/>
          <a:ext cx="904799" cy="904799"/>
        </a:xfrm>
        <a:prstGeom prst="ellipse">
          <a:avLst/>
        </a:prstGeom>
        <a:solidFill>
          <a:schemeClr val="lt1">
            <a:hueOff val="0"/>
            <a:satOff val="0"/>
            <a:lumOff val="0"/>
            <a:alphaOff val="0"/>
          </a:schemeClr>
        </a:solidFill>
        <a:ln w="12700" cap="flat" cmpd="sng" algn="ctr">
          <a:solidFill>
            <a:schemeClr val="dk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889938" cy="498135"/>
          </a:xfrm>
          <a:prstGeom prst="rect">
            <a:avLst/>
          </a:prstGeom>
        </p:spPr>
        <p:txBody>
          <a:bodyPr vert="horz" lIns="91440" tIns="45720" rIns="91440" bIns="45720" rtlCol="0"/>
          <a:lstStyle>
            <a:lvl1pPr algn="l">
              <a:defRPr sz="1200"/>
            </a:lvl1pPr>
          </a:lstStyle>
          <a:p>
            <a:endParaRPr lang="en-GB"/>
          </a:p>
        </p:txBody>
      </p:sp>
      <p:sp>
        <p:nvSpPr>
          <p:cNvPr id="3" name="Datumsplatzhalter 2"/>
          <p:cNvSpPr>
            <a:spLocks noGrp="1"/>
          </p:cNvSpPr>
          <p:nvPr>
            <p:ph type="dt" idx="1"/>
          </p:nvPr>
        </p:nvSpPr>
        <p:spPr>
          <a:xfrm>
            <a:off x="3777607" y="0"/>
            <a:ext cx="2889938" cy="498135"/>
          </a:xfrm>
          <a:prstGeom prst="rect">
            <a:avLst/>
          </a:prstGeom>
        </p:spPr>
        <p:txBody>
          <a:bodyPr vert="horz" lIns="91440" tIns="45720" rIns="91440" bIns="45720" rtlCol="0"/>
          <a:lstStyle>
            <a:lvl1pPr algn="r">
              <a:defRPr sz="1200"/>
            </a:lvl1pPr>
          </a:lstStyle>
          <a:p>
            <a:fld id="{9015F33A-668B-4EC4-B97B-E8C67245ECFF}" type="datetimeFigureOut">
              <a:rPr lang="en-GB" smtClean="0"/>
              <a:t>22/01/2022</a:t>
            </a:fld>
            <a:endParaRPr lang="en-GB"/>
          </a:p>
        </p:txBody>
      </p:sp>
      <p:sp>
        <p:nvSpPr>
          <p:cNvPr id="4" name="Folienbildplatzhalter 3"/>
          <p:cNvSpPr>
            <a:spLocks noGrp="1" noRot="1" noChangeAspect="1"/>
          </p:cNvSpPr>
          <p:nvPr>
            <p:ph type="sldImg" idx="2"/>
          </p:nvPr>
        </p:nvSpPr>
        <p:spPr>
          <a:xfrm>
            <a:off x="357188" y="1241425"/>
            <a:ext cx="5954712" cy="3349625"/>
          </a:xfrm>
          <a:prstGeom prst="rect">
            <a:avLst/>
          </a:prstGeom>
          <a:noFill/>
          <a:ln w="12700">
            <a:solidFill>
              <a:prstClr val="black"/>
            </a:solidFill>
          </a:ln>
        </p:spPr>
        <p:txBody>
          <a:bodyPr vert="horz" lIns="91440" tIns="45720" rIns="91440" bIns="45720" rtlCol="0" anchor="ctr"/>
          <a:lstStyle/>
          <a:p>
            <a:endParaRPr lang="en-GB"/>
          </a:p>
        </p:txBody>
      </p:sp>
      <p:sp>
        <p:nvSpPr>
          <p:cNvPr id="5" name="Notizenplatzhalter 4"/>
          <p:cNvSpPr>
            <a:spLocks noGrp="1"/>
          </p:cNvSpPr>
          <p:nvPr>
            <p:ph type="body" sz="quarter" idx="3"/>
          </p:nvPr>
        </p:nvSpPr>
        <p:spPr>
          <a:xfrm>
            <a:off x="666909" y="4777958"/>
            <a:ext cx="5335270" cy="3909239"/>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6" name="Fußzeilenplatzhalter 5"/>
          <p:cNvSpPr>
            <a:spLocks noGrp="1"/>
          </p:cNvSpPr>
          <p:nvPr>
            <p:ph type="ftr" sz="quarter" idx="4"/>
          </p:nvPr>
        </p:nvSpPr>
        <p:spPr>
          <a:xfrm>
            <a:off x="0" y="9430091"/>
            <a:ext cx="2889938" cy="498134"/>
          </a:xfrm>
          <a:prstGeom prst="rect">
            <a:avLst/>
          </a:prstGeom>
        </p:spPr>
        <p:txBody>
          <a:bodyPr vert="horz" lIns="91440" tIns="45720" rIns="91440" bIns="45720" rtlCol="0" anchor="b"/>
          <a:lstStyle>
            <a:lvl1pPr algn="l">
              <a:defRPr sz="1200"/>
            </a:lvl1pPr>
          </a:lstStyle>
          <a:p>
            <a:endParaRPr lang="en-GB"/>
          </a:p>
        </p:txBody>
      </p:sp>
      <p:sp>
        <p:nvSpPr>
          <p:cNvPr id="7" name="Foliennummernplatzhalter 6"/>
          <p:cNvSpPr>
            <a:spLocks noGrp="1"/>
          </p:cNvSpPr>
          <p:nvPr>
            <p:ph type="sldNum" sz="quarter" idx="5"/>
          </p:nvPr>
        </p:nvSpPr>
        <p:spPr>
          <a:xfrm>
            <a:off x="3777607" y="9430091"/>
            <a:ext cx="2889938" cy="498134"/>
          </a:xfrm>
          <a:prstGeom prst="rect">
            <a:avLst/>
          </a:prstGeom>
        </p:spPr>
        <p:txBody>
          <a:bodyPr vert="horz" lIns="91440" tIns="45720" rIns="91440" bIns="45720" rtlCol="0" anchor="b"/>
          <a:lstStyle>
            <a:lvl1pPr algn="r">
              <a:defRPr sz="1200"/>
            </a:lvl1pPr>
          </a:lstStyle>
          <a:p>
            <a:fld id="{1B0A00CA-4A8A-4F2F-B512-8DD0DA243BFB}" type="slidenum">
              <a:rPr lang="en-GB" smtClean="0"/>
              <a:t>‹Nr.›</a:t>
            </a:fld>
            <a:endParaRPr lang="en-GB"/>
          </a:p>
        </p:txBody>
      </p:sp>
    </p:spTree>
    <p:extLst>
      <p:ext uri="{BB962C8B-B14F-4D97-AF65-F5344CB8AC3E}">
        <p14:creationId xmlns:p14="http://schemas.microsoft.com/office/powerpoint/2010/main" val="10997741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Begrüßung</a:t>
            </a:r>
          </a:p>
        </p:txBody>
      </p:sp>
      <p:sp>
        <p:nvSpPr>
          <p:cNvPr id="4" name="Foliennummernplatzhalter 3"/>
          <p:cNvSpPr>
            <a:spLocks noGrp="1"/>
          </p:cNvSpPr>
          <p:nvPr>
            <p:ph type="sldNum" sz="quarter" idx="10"/>
          </p:nvPr>
        </p:nvSpPr>
        <p:spPr/>
        <p:txBody>
          <a:bodyPr/>
          <a:lstStyle/>
          <a:p>
            <a:fld id="{D931D5FA-A393-4060-959B-1B936A93D75C}" type="slidenum">
              <a:rPr lang="de-DE" smtClean="0"/>
              <a:t>1</a:t>
            </a:fld>
            <a:endParaRPr lang="de-DE"/>
          </a:p>
        </p:txBody>
      </p:sp>
    </p:spTree>
    <p:extLst>
      <p:ext uri="{BB962C8B-B14F-4D97-AF65-F5344CB8AC3E}">
        <p14:creationId xmlns:p14="http://schemas.microsoft.com/office/powerpoint/2010/main" val="255460277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a:t>- Dann </a:t>
            </a:r>
            <a:r>
              <a:rPr lang="en-GB" dirty="0" err="1"/>
              <a:t>kommen</a:t>
            </a:r>
            <a:r>
              <a:rPr lang="en-GB" dirty="0"/>
              <a:t> </a:t>
            </a:r>
            <a:r>
              <a:rPr lang="en-GB" dirty="0" err="1"/>
              <a:t>wir</a:t>
            </a:r>
            <a:r>
              <a:rPr lang="en-GB" dirty="0"/>
              <a:t> </a:t>
            </a:r>
            <a:r>
              <a:rPr lang="en-GB" dirty="0" err="1"/>
              <a:t>jetzt</a:t>
            </a:r>
            <a:r>
              <a:rPr lang="en-GB" dirty="0"/>
              <a:t> </a:t>
            </a:r>
            <a:r>
              <a:rPr lang="en-GB" dirty="0" err="1"/>
              <a:t>zur</a:t>
            </a:r>
            <a:r>
              <a:rPr lang="en-GB" dirty="0"/>
              <a:t> </a:t>
            </a:r>
            <a:r>
              <a:rPr lang="en-GB" dirty="0" err="1"/>
              <a:t>Radiometrischen</a:t>
            </a:r>
            <a:r>
              <a:rPr lang="en-GB" dirty="0"/>
              <a:t> </a:t>
            </a:r>
            <a:r>
              <a:rPr lang="en-GB" dirty="0" err="1"/>
              <a:t>Kalibrierung</a:t>
            </a:r>
            <a:r>
              <a:rPr lang="en-GB" dirty="0"/>
              <a:t>. </a:t>
            </a:r>
            <a:r>
              <a:rPr lang="en-GB" dirty="0" err="1"/>
              <a:t>Normalerweise</a:t>
            </a:r>
            <a:r>
              <a:rPr lang="en-GB" dirty="0"/>
              <a:t> </a:t>
            </a:r>
            <a:r>
              <a:rPr lang="en-GB" dirty="0" err="1"/>
              <a:t>würde</a:t>
            </a:r>
            <a:r>
              <a:rPr lang="en-GB" dirty="0"/>
              <a:t> man </a:t>
            </a:r>
            <a:r>
              <a:rPr lang="en-GB" dirty="0" err="1"/>
              <a:t>diese</a:t>
            </a:r>
            <a:r>
              <a:rPr lang="en-GB" dirty="0"/>
              <a:t> Aufgabe </a:t>
            </a:r>
            <a:r>
              <a:rPr lang="en-GB" dirty="0" err="1"/>
              <a:t>im</a:t>
            </a:r>
            <a:r>
              <a:rPr lang="en-GB" dirty="0"/>
              <a:t> </a:t>
            </a:r>
            <a:r>
              <a:rPr lang="en-GB" dirty="0" err="1"/>
              <a:t>Labor</a:t>
            </a:r>
            <a:r>
              <a:rPr lang="en-GB" dirty="0"/>
              <a:t> an </a:t>
            </a:r>
            <a:r>
              <a:rPr lang="en-GB" dirty="0" err="1"/>
              <a:t>einer</a:t>
            </a:r>
            <a:r>
              <a:rPr lang="en-GB" dirty="0"/>
              <a:t> U Kugel </a:t>
            </a:r>
            <a:r>
              <a:rPr lang="en-GB" dirty="0" err="1"/>
              <a:t>durchführen</a:t>
            </a:r>
            <a:r>
              <a:rPr lang="en-GB" dirty="0"/>
              <a:t>, </a:t>
            </a:r>
            <a:r>
              <a:rPr lang="en-GB" dirty="0" err="1"/>
              <a:t>darum</a:t>
            </a:r>
            <a:r>
              <a:rPr lang="en-GB" dirty="0"/>
              <a:t> </a:t>
            </a:r>
            <a:r>
              <a:rPr lang="en-GB" dirty="0" err="1"/>
              <a:t>haben</a:t>
            </a:r>
            <a:r>
              <a:rPr lang="en-GB" dirty="0"/>
              <a:t> </a:t>
            </a:r>
            <a:r>
              <a:rPr lang="en-GB" dirty="0" err="1"/>
              <a:t>wir</a:t>
            </a:r>
            <a:r>
              <a:rPr lang="en-GB" dirty="0"/>
              <a:t> </a:t>
            </a:r>
            <a:r>
              <a:rPr lang="en-GB" dirty="0" err="1"/>
              <a:t>uns</a:t>
            </a:r>
            <a:r>
              <a:rPr lang="en-GB" dirty="0"/>
              <a:t> </a:t>
            </a:r>
            <a:r>
              <a:rPr lang="en-GB" dirty="0" err="1"/>
              <a:t>bei</a:t>
            </a:r>
            <a:r>
              <a:rPr lang="en-GB" dirty="0"/>
              <a:t> </a:t>
            </a:r>
            <a:r>
              <a:rPr lang="en-GB" dirty="0" err="1"/>
              <a:t>Aubau</a:t>
            </a:r>
            <a:r>
              <a:rPr lang="en-GB" dirty="0"/>
              <a:t> des </a:t>
            </a:r>
            <a:r>
              <a:rPr lang="en-GB" dirty="0" err="1"/>
              <a:t>Versuchs</a:t>
            </a:r>
            <a:r>
              <a:rPr lang="en-GB" dirty="0"/>
              <a:t> </a:t>
            </a:r>
            <a:r>
              <a:rPr lang="en-GB" dirty="0" err="1"/>
              <a:t>auch</a:t>
            </a:r>
            <a:r>
              <a:rPr lang="en-GB" dirty="0"/>
              <a:t> die U-Kugel </a:t>
            </a:r>
            <a:r>
              <a:rPr lang="en-GB" dirty="0" err="1"/>
              <a:t>als</a:t>
            </a:r>
            <a:r>
              <a:rPr lang="en-GB" dirty="0"/>
              <a:t> </a:t>
            </a:r>
            <a:r>
              <a:rPr lang="en-GB" dirty="0" err="1"/>
              <a:t>Vorbild</a:t>
            </a:r>
            <a:r>
              <a:rPr lang="en-GB" dirty="0"/>
              <a:t> </a:t>
            </a:r>
            <a:r>
              <a:rPr lang="en-GB" dirty="0" err="1"/>
              <a:t>genommen</a:t>
            </a:r>
            <a:r>
              <a:rPr lang="en-GB" dirty="0"/>
              <a:t>.</a:t>
            </a:r>
          </a:p>
          <a:p>
            <a:r>
              <a:rPr lang="en-GB" dirty="0"/>
              <a:t>(******)</a:t>
            </a:r>
          </a:p>
          <a:p>
            <a:r>
              <a:rPr lang="en-GB" dirty="0"/>
              <a:t>- </a:t>
            </a:r>
            <a:r>
              <a:rPr lang="en-GB" dirty="0" err="1"/>
              <a:t>Hier</a:t>
            </a:r>
            <a:r>
              <a:rPr lang="en-GB" dirty="0"/>
              <a:t> </a:t>
            </a:r>
            <a:r>
              <a:rPr lang="en-GB" dirty="0" err="1"/>
              <a:t>sehen</a:t>
            </a:r>
            <a:r>
              <a:rPr lang="en-GB" dirty="0"/>
              <a:t> </a:t>
            </a:r>
            <a:r>
              <a:rPr lang="en-GB" dirty="0" err="1"/>
              <a:t>wir</a:t>
            </a:r>
            <a:r>
              <a:rPr lang="en-GB" dirty="0"/>
              <a:t> </a:t>
            </a:r>
            <a:r>
              <a:rPr lang="en-GB" dirty="0" err="1"/>
              <a:t>unseren</a:t>
            </a:r>
            <a:r>
              <a:rPr lang="en-GB" dirty="0"/>
              <a:t> </a:t>
            </a:r>
            <a:r>
              <a:rPr lang="en-GB" dirty="0" err="1"/>
              <a:t>ersten</a:t>
            </a:r>
            <a:r>
              <a:rPr lang="en-GB" dirty="0"/>
              <a:t> </a:t>
            </a:r>
            <a:r>
              <a:rPr lang="en-GB" dirty="0" err="1"/>
              <a:t>Lösungsansatz</a:t>
            </a:r>
            <a:r>
              <a:rPr lang="en-GB" dirty="0"/>
              <a:t> um </a:t>
            </a:r>
            <a:r>
              <a:rPr lang="en-GB" dirty="0" err="1"/>
              <a:t>möglichst</a:t>
            </a:r>
            <a:r>
              <a:rPr lang="en-GB" dirty="0"/>
              <a:t> </a:t>
            </a:r>
            <a:r>
              <a:rPr lang="en-GB" dirty="0" err="1"/>
              <a:t>homogene</a:t>
            </a:r>
            <a:r>
              <a:rPr lang="en-GB" dirty="0"/>
              <a:t> </a:t>
            </a:r>
            <a:r>
              <a:rPr lang="en-GB" dirty="0" err="1"/>
              <a:t>Bilder</a:t>
            </a:r>
            <a:r>
              <a:rPr lang="en-GB" dirty="0"/>
              <a:t> </a:t>
            </a:r>
            <a:r>
              <a:rPr lang="en-GB" dirty="0" err="1"/>
              <a:t>zu</a:t>
            </a:r>
            <a:r>
              <a:rPr lang="en-GB" dirty="0"/>
              <a:t> </a:t>
            </a:r>
            <a:r>
              <a:rPr lang="en-GB" dirty="0" err="1"/>
              <a:t>bekommen</a:t>
            </a:r>
            <a:r>
              <a:rPr lang="en-GB" dirty="0"/>
              <a:t>.</a:t>
            </a:r>
          </a:p>
          <a:p>
            <a:pPr marL="171450" indent="-171450">
              <a:buFontTx/>
              <a:buChar char="-"/>
            </a:pPr>
            <a:r>
              <a:rPr lang="en-GB" dirty="0"/>
              <a:t>Um </a:t>
            </a:r>
            <a:r>
              <a:rPr lang="en-GB" dirty="0" err="1"/>
              <a:t>ein</a:t>
            </a:r>
            <a:r>
              <a:rPr lang="en-GB" dirty="0"/>
              <a:t> </a:t>
            </a:r>
            <a:r>
              <a:rPr lang="en-GB" dirty="0" err="1"/>
              <a:t>möglichst</a:t>
            </a:r>
            <a:r>
              <a:rPr lang="en-GB" dirty="0"/>
              <a:t> </a:t>
            </a:r>
            <a:r>
              <a:rPr lang="en-GB" dirty="0" err="1"/>
              <a:t>Difus</a:t>
            </a:r>
            <a:r>
              <a:rPr lang="en-GB" dirty="0"/>
              <a:t> </a:t>
            </a:r>
            <a:r>
              <a:rPr lang="en-GB" dirty="0" err="1"/>
              <a:t>beleuchtete</a:t>
            </a:r>
            <a:r>
              <a:rPr lang="en-GB" dirty="0"/>
              <a:t> </a:t>
            </a:r>
            <a:r>
              <a:rPr lang="en-GB" dirty="0" err="1"/>
              <a:t>Fläche</a:t>
            </a:r>
            <a:r>
              <a:rPr lang="en-GB" dirty="0"/>
              <a:t> </a:t>
            </a:r>
            <a:r>
              <a:rPr lang="en-GB" dirty="0" err="1"/>
              <a:t>zu</a:t>
            </a:r>
            <a:r>
              <a:rPr lang="en-GB" dirty="0"/>
              <a:t> </a:t>
            </a:r>
            <a:r>
              <a:rPr lang="en-GB" dirty="0" err="1"/>
              <a:t>erhalten</a:t>
            </a:r>
            <a:r>
              <a:rPr lang="en-GB" dirty="0"/>
              <a:t> </a:t>
            </a:r>
            <a:r>
              <a:rPr lang="en-GB" dirty="0" err="1"/>
              <a:t>haben</a:t>
            </a:r>
            <a:r>
              <a:rPr lang="en-GB" dirty="0"/>
              <a:t> </a:t>
            </a:r>
            <a:r>
              <a:rPr lang="en-GB" dirty="0" err="1"/>
              <a:t>wir</a:t>
            </a:r>
            <a:r>
              <a:rPr lang="en-GB" dirty="0"/>
              <a:t> das Blatt von </a:t>
            </a:r>
            <a:r>
              <a:rPr lang="en-GB" dirty="0" err="1"/>
              <a:t>hinten</a:t>
            </a:r>
            <a:r>
              <a:rPr lang="en-GB" dirty="0"/>
              <a:t> </a:t>
            </a:r>
            <a:r>
              <a:rPr lang="en-GB" dirty="0" err="1"/>
              <a:t>bestrahlt</a:t>
            </a:r>
            <a:r>
              <a:rPr lang="en-GB" dirty="0"/>
              <a:t>.</a:t>
            </a:r>
          </a:p>
          <a:p>
            <a:pPr marL="171450" indent="-171450">
              <a:buFontTx/>
              <a:buChar char="-"/>
            </a:pPr>
            <a:r>
              <a:rPr lang="en-GB" dirty="0" err="1"/>
              <a:t>Allerdings</a:t>
            </a:r>
            <a:r>
              <a:rPr lang="en-GB" dirty="0"/>
              <a:t> </a:t>
            </a:r>
            <a:r>
              <a:rPr lang="en-GB" dirty="0" err="1"/>
              <a:t>ist</a:t>
            </a:r>
            <a:r>
              <a:rPr lang="en-GB" dirty="0"/>
              <a:t> die Lampe </a:t>
            </a:r>
            <a:r>
              <a:rPr lang="en-GB" dirty="0" err="1"/>
              <a:t>eine</a:t>
            </a:r>
            <a:r>
              <a:rPr lang="en-GB" dirty="0"/>
              <a:t> </a:t>
            </a:r>
            <a:r>
              <a:rPr lang="en-GB" dirty="0" err="1"/>
              <a:t>Halogenlampe</a:t>
            </a:r>
            <a:r>
              <a:rPr lang="en-GB" dirty="0"/>
              <a:t>, da </a:t>
            </a:r>
            <a:r>
              <a:rPr lang="en-GB" dirty="0" err="1"/>
              <a:t>wir</a:t>
            </a:r>
            <a:r>
              <a:rPr lang="en-GB" dirty="0"/>
              <a:t> </a:t>
            </a:r>
            <a:r>
              <a:rPr lang="en-GB" dirty="0" err="1"/>
              <a:t>keine</a:t>
            </a:r>
            <a:r>
              <a:rPr lang="en-GB" dirty="0"/>
              <a:t> </a:t>
            </a:r>
            <a:r>
              <a:rPr lang="en-GB" dirty="0" err="1"/>
              <a:t>andere</a:t>
            </a:r>
            <a:r>
              <a:rPr lang="en-GB" dirty="0"/>
              <a:t> </a:t>
            </a:r>
            <a:r>
              <a:rPr lang="en-GB" dirty="0" err="1"/>
              <a:t>hatten</a:t>
            </a:r>
            <a:r>
              <a:rPr lang="en-GB" dirty="0"/>
              <a:t>.</a:t>
            </a:r>
          </a:p>
        </p:txBody>
      </p:sp>
      <p:sp>
        <p:nvSpPr>
          <p:cNvPr id="4" name="Foliennummernplatzhalter 3"/>
          <p:cNvSpPr>
            <a:spLocks noGrp="1"/>
          </p:cNvSpPr>
          <p:nvPr>
            <p:ph type="sldNum" sz="quarter" idx="5"/>
          </p:nvPr>
        </p:nvSpPr>
        <p:spPr/>
        <p:txBody>
          <a:bodyPr/>
          <a:lstStyle/>
          <a:p>
            <a:fld id="{1B0A00CA-4A8A-4F2F-B512-8DD0DA243BFB}" type="slidenum">
              <a:rPr lang="en-GB" smtClean="0"/>
              <a:t>10</a:t>
            </a:fld>
            <a:endParaRPr lang="en-GB"/>
          </a:p>
        </p:txBody>
      </p:sp>
    </p:spTree>
    <p:extLst>
      <p:ext uri="{BB962C8B-B14F-4D97-AF65-F5344CB8AC3E}">
        <p14:creationId xmlns:p14="http://schemas.microsoft.com/office/powerpoint/2010/main" val="28805357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Nachdem wir die Bilder aufgenommen hatten, haben wir unsere Photonentransferkurve </a:t>
            </a:r>
            <a:r>
              <a:rPr lang="de-DE" dirty="0" err="1"/>
              <a:t>geplotten</a:t>
            </a:r>
            <a:r>
              <a:rPr lang="de-DE" dirty="0"/>
              <a:t> und waren von dem </a:t>
            </a:r>
            <a:r>
              <a:rPr lang="de-DE" dirty="0" err="1"/>
              <a:t>Ergebniss</a:t>
            </a:r>
            <a:r>
              <a:rPr lang="de-DE" dirty="0"/>
              <a:t> sehr </a:t>
            </a:r>
            <a:r>
              <a:rPr lang="de-DE" dirty="0" err="1"/>
              <a:t>überascht</a:t>
            </a:r>
            <a:r>
              <a:rPr lang="de-DE" dirty="0"/>
              <a:t>.</a:t>
            </a:r>
          </a:p>
          <a:p>
            <a:r>
              <a:rPr lang="en-GB" dirty="0"/>
              <a:t>- </a:t>
            </a:r>
            <a:r>
              <a:rPr lang="en-GB" dirty="0" err="1"/>
              <a:t>Haben</a:t>
            </a:r>
            <a:r>
              <a:rPr lang="en-GB" dirty="0"/>
              <a:t> </a:t>
            </a:r>
            <a:r>
              <a:rPr lang="en-GB" dirty="0" err="1"/>
              <a:t>dann</a:t>
            </a:r>
            <a:r>
              <a:rPr lang="en-GB" dirty="0"/>
              <a:t> </a:t>
            </a:r>
            <a:r>
              <a:rPr lang="en-GB" dirty="0" err="1"/>
              <a:t>zur</a:t>
            </a:r>
            <a:r>
              <a:rPr lang="en-GB" dirty="0"/>
              <a:t> </a:t>
            </a:r>
            <a:r>
              <a:rPr lang="en-GB" dirty="0" err="1"/>
              <a:t>plausibilität</a:t>
            </a:r>
            <a:r>
              <a:rPr lang="en-GB" dirty="0"/>
              <a:t> </a:t>
            </a:r>
            <a:r>
              <a:rPr lang="en-GB" dirty="0" err="1"/>
              <a:t>ein</a:t>
            </a:r>
            <a:r>
              <a:rPr lang="en-GB" dirty="0"/>
              <a:t> Bild </a:t>
            </a:r>
            <a:r>
              <a:rPr lang="en-GB" dirty="0" err="1"/>
              <a:t>angeschaut</a:t>
            </a:r>
            <a:r>
              <a:rPr lang="en-GB" dirty="0"/>
              <a:t> (*****) </a:t>
            </a:r>
            <a:r>
              <a:rPr lang="en-GB" dirty="0" err="1"/>
              <a:t>Laut</a:t>
            </a:r>
            <a:r>
              <a:rPr lang="en-GB" dirty="0"/>
              <a:t> </a:t>
            </a:r>
            <a:r>
              <a:rPr lang="en-GB" dirty="0" err="1"/>
              <a:t>diesem</a:t>
            </a:r>
            <a:r>
              <a:rPr lang="en-GB" dirty="0"/>
              <a:t> Plot </a:t>
            </a:r>
            <a:r>
              <a:rPr lang="en-GB" dirty="0" err="1"/>
              <a:t>müsste</a:t>
            </a:r>
            <a:r>
              <a:rPr lang="en-GB" dirty="0"/>
              <a:t> das Bild in </a:t>
            </a:r>
            <a:r>
              <a:rPr lang="en-GB" dirty="0" err="1"/>
              <a:t>Sättigung</a:t>
            </a:r>
            <a:r>
              <a:rPr lang="en-GB" dirty="0"/>
              <a:t> sein, was es </a:t>
            </a:r>
            <a:r>
              <a:rPr lang="en-GB" dirty="0" err="1"/>
              <a:t>aber</a:t>
            </a:r>
            <a:r>
              <a:rPr lang="en-GB" dirty="0"/>
              <a:t> </a:t>
            </a:r>
            <a:r>
              <a:rPr lang="en-GB" dirty="0" err="1"/>
              <a:t>nicht</a:t>
            </a:r>
            <a:r>
              <a:rPr lang="en-GB" dirty="0"/>
              <a:t> </a:t>
            </a:r>
            <a:r>
              <a:rPr lang="en-GB" dirty="0" err="1"/>
              <a:t>ist</a:t>
            </a:r>
            <a:r>
              <a:rPr lang="en-GB" dirty="0"/>
              <a:t> </a:t>
            </a:r>
            <a:r>
              <a:rPr lang="en-GB" dirty="0" err="1"/>
              <a:t>wie</a:t>
            </a:r>
            <a:r>
              <a:rPr lang="en-GB" dirty="0"/>
              <a:t> man </a:t>
            </a:r>
            <a:r>
              <a:rPr lang="en-GB" dirty="0" err="1"/>
              <a:t>hier</a:t>
            </a:r>
            <a:r>
              <a:rPr lang="en-GB" dirty="0"/>
              <a:t> </a:t>
            </a:r>
            <a:r>
              <a:rPr lang="en-GB" dirty="0" err="1"/>
              <a:t>deutlich</a:t>
            </a:r>
            <a:r>
              <a:rPr lang="en-GB" dirty="0"/>
              <a:t> </a:t>
            </a:r>
            <a:r>
              <a:rPr lang="en-GB" dirty="0" err="1"/>
              <a:t>sieht</a:t>
            </a:r>
            <a:r>
              <a:rPr lang="en-GB" dirty="0"/>
              <a:t>.</a:t>
            </a:r>
          </a:p>
          <a:p>
            <a:pPr marL="171450" indent="-171450">
              <a:buFontTx/>
              <a:buChar char="-"/>
            </a:pPr>
            <a:r>
              <a:rPr lang="en-GB" dirty="0"/>
              <a:t>(******)Dann </a:t>
            </a:r>
            <a:r>
              <a:rPr lang="en-GB" dirty="0" err="1"/>
              <a:t>haben</a:t>
            </a:r>
            <a:r>
              <a:rPr lang="en-GB" dirty="0"/>
              <a:t> </a:t>
            </a:r>
            <a:r>
              <a:rPr lang="en-GB" dirty="0" err="1"/>
              <a:t>wir</a:t>
            </a:r>
            <a:r>
              <a:rPr lang="en-GB" dirty="0"/>
              <a:t> </a:t>
            </a:r>
            <a:r>
              <a:rPr lang="en-GB" dirty="0" err="1"/>
              <a:t>anhand</a:t>
            </a:r>
            <a:r>
              <a:rPr lang="en-GB" dirty="0"/>
              <a:t> der EMVA den Code auf </a:t>
            </a:r>
            <a:r>
              <a:rPr lang="en-GB" dirty="0" err="1"/>
              <a:t>Plausibilität</a:t>
            </a:r>
            <a:r>
              <a:rPr lang="en-GB" dirty="0"/>
              <a:t> </a:t>
            </a:r>
            <a:r>
              <a:rPr lang="en-GB" dirty="0" err="1"/>
              <a:t>überprüft</a:t>
            </a:r>
            <a:r>
              <a:rPr lang="en-GB" dirty="0"/>
              <a:t>, </a:t>
            </a:r>
            <a:r>
              <a:rPr lang="en-GB" dirty="0" err="1"/>
              <a:t>haben</a:t>
            </a:r>
            <a:r>
              <a:rPr lang="en-GB" dirty="0"/>
              <a:t> </a:t>
            </a:r>
            <a:r>
              <a:rPr lang="en-GB" dirty="0" err="1"/>
              <a:t>aber</a:t>
            </a:r>
            <a:r>
              <a:rPr lang="en-GB" dirty="0"/>
              <a:t> </a:t>
            </a:r>
            <a:r>
              <a:rPr lang="en-GB" dirty="0" err="1"/>
              <a:t>soweit</a:t>
            </a:r>
            <a:r>
              <a:rPr lang="en-GB" dirty="0"/>
              <a:t> </a:t>
            </a:r>
            <a:r>
              <a:rPr lang="en-GB" dirty="0" err="1"/>
              <a:t>keinen</a:t>
            </a:r>
            <a:r>
              <a:rPr lang="en-GB" dirty="0"/>
              <a:t> </a:t>
            </a:r>
            <a:r>
              <a:rPr lang="en-GB" dirty="0" err="1"/>
              <a:t>Fehler</a:t>
            </a:r>
            <a:r>
              <a:rPr lang="en-GB" dirty="0"/>
              <a:t> </a:t>
            </a:r>
            <a:r>
              <a:rPr lang="en-GB" dirty="0" err="1"/>
              <a:t>gefunden</a:t>
            </a:r>
            <a:r>
              <a:rPr lang="en-GB" dirty="0"/>
              <a:t>. (******)</a:t>
            </a:r>
          </a:p>
          <a:p>
            <a:pPr marL="171450" indent="-171450">
              <a:buFontTx/>
              <a:buChar char="-"/>
            </a:pPr>
            <a:r>
              <a:rPr lang="en-GB" dirty="0"/>
              <a:t>Daher </a:t>
            </a:r>
            <a:r>
              <a:rPr lang="en-GB" dirty="0" err="1"/>
              <a:t>wir</a:t>
            </a:r>
            <a:r>
              <a:rPr lang="en-GB" dirty="0"/>
              <a:t> den </a:t>
            </a:r>
            <a:r>
              <a:rPr lang="en-GB" dirty="0" err="1"/>
              <a:t>Fokus</a:t>
            </a:r>
            <a:r>
              <a:rPr lang="en-GB" dirty="0"/>
              <a:t> auf </a:t>
            </a:r>
            <a:r>
              <a:rPr lang="en-GB" dirty="0" err="1"/>
              <a:t>bessere</a:t>
            </a:r>
            <a:r>
              <a:rPr lang="en-GB" dirty="0"/>
              <a:t> </a:t>
            </a:r>
            <a:r>
              <a:rPr lang="en-GB" dirty="0" err="1"/>
              <a:t>Bilder</a:t>
            </a:r>
            <a:r>
              <a:rPr lang="en-GB" dirty="0"/>
              <a:t> </a:t>
            </a:r>
            <a:r>
              <a:rPr lang="en-GB" dirty="0" err="1"/>
              <a:t>gelegt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11</a:t>
            </a:fld>
            <a:endParaRPr lang="en-GB"/>
          </a:p>
        </p:txBody>
      </p:sp>
    </p:spTree>
    <p:extLst>
      <p:ext uri="{BB962C8B-B14F-4D97-AF65-F5344CB8AC3E}">
        <p14:creationId xmlns:p14="http://schemas.microsoft.com/office/powerpoint/2010/main" val="26130761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de-DE" dirty="0"/>
              <a:t>Um den Versuchsaufbau zu optimieren haben wir eine Weinkiste leer gemacht (****), Ausschnitte für Kabel und ein Fenster für die Beleuchtung.</a:t>
            </a:r>
          </a:p>
          <a:p>
            <a:pPr marL="171450" indent="-171450">
              <a:buFontTx/>
              <a:buChar char="-"/>
            </a:pPr>
            <a:r>
              <a:rPr lang="de-DE" dirty="0"/>
              <a:t>Bei der Auswertung haben wir aber den gleichen Effekt feststellen müssen.</a:t>
            </a:r>
          </a:p>
          <a:p>
            <a:pPr marL="171450" indent="-171450">
              <a:buFontTx/>
              <a:buChar char="-"/>
            </a:pPr>
            <a:r>
              <a:rPr lang="de-DE" dirty="0"/>
              <a:t>(*****) Daher haben wir den Aufbau weiter optimiert mit einer Rühre die Reflektionen innerhalb des Kartons verhindern soll. </a:t>
            </a:r>
          </a:p>
          <a:p>
            <a:pPr marL="171450" indent="-171450">
              <a:buFontTx/>
              <a:buChar char="-"/>
            </a:pPr>
            <a:r>
              <a:rPr lang="de-DE" dirty="0"/>
              <a:t>(*****) Generell haben wir immer darauf geachtet, dass wir einen definierten Abstand zur Lampe haben</a:t>
            </a:r>
          </a:p>
          <a:p>
            <a:pPr marL="171450" indent="-171450">
              <a:buFontTx/>
              <a:buChar char="-"/>
            </a:pPr>
            <a:r>
              <a:rPr lang="de-DE" dirty="0"/>
              <a:t>(*****) Und so sah dann unsere finale Variante aus.</a:t>
            </a:r>
          </a:p>
          <a:p>
            <a:pPr marL="171450" indent="-171450">
              <a:buFontTx/>
              <a:buChar char="-"/>
            </a:pPr>
            <a:r>
              <a:rPr lang="de-DE" dirty="0"/>
              <a:t>(*****) Wir haben es so </a:t>
            </a:r>
            <a:r>
              <a:rPr lang="de-DE" dirty="0" err="1"/>
              <a:t>geschaft</a:t>
            </a:r>
            <a:r>
              <a:rPr lang="de-DE" dirty="0"/>
              <a:t> sehr homogene Bilder zu erzeugen wie wir hier sehen. Allerdings haben wir immer noch diese seltsame Photonentransferkurve gehabt.</a:t>
            </a:r>
          </a:p>
          <a:p>
            <a:pPr marL="171450" indent="-171450">
              <a:buFontTx/>
              <a:buChar char="-"/>
            </a:pPr>
            <a:r>
              <a:rPr lang="de-DE" dirty="0"/>
              <a:t>Bilder haben wir sowohl mit als auch ohne Objektiv gemacht.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12</a:t>
            </a:fld>
            <a:endParaRPr lang="en-GB"/>
          </a:p>
        </p:txBody>
      </p:sp>
    </p:spTree>
    <p:extLst>
      <p:ext uri="{BB962C8B-B14F-4D97-AF65-F5344CB8AC3E}">
        <p14:creationId xmlns:p14="http://schemas.microsoft.com/office/powerpoint/2010/main" val="31257973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-Da die Qualität der Bilder optimiert ist, haben wir uns dann im Code auf die Suche nach Fehlern gemacht.</a:t>
            </a:r>
          </a:p>
          <a:p>
            <a:r>
              <a:rPr lang="de-DE" dirty="0"/>
              <a:t>-(*******)Als erstes haben wir natürlich solche Dinge wie Konstanten und die (*****) Ordnerstruktur überprüft, weil wir aus der unsere Belichtungszeit extrahieren.</a:t>
            </a:r>
          </a:p>
          <a:p>
            <a:pPr marL="171450" indent="-171450">
              <a:buFontTx/>
              <a:buChar char="-"/>
            </a:pPr>
            <a:r>
              <a:rPr lang="de-DE" dirty="0"/>
              <a:t>Dann haben wir das einlesen der Bilder überprüft und festgestellt, dass mit </a:t>
            </a:r>
            <a:r>
              <a:rPr lang="de-DE" dirty="0" err="1"/>
              <a:t>skimage</a:t>
            </a:r>
            <a:r>
              <a:rPr lang="de-DE" dirty="0"/>
              <a:t> die Bilder mit einem Wertebereich von 0 bis 1 eingelesen werden. Darum haben wir dann auf </a:t>
            </a:r>
            <a:r>
              <a:rPr lang="de-DE" dirty="0" err="1"/>
              <a:t>imageio</a:t>
            </a:r>
            <a:r>
              <a:rPr lang="de-DE" dirty="0"/>
              <a:t> umgeschwenkt.(****)</a:t>
            </a:r>
          </a:p>
          <a:p>
            <a:pPr marL="171450" indent="-171450">
              <a:buFontTx/>
              <a:buChar char="-"/>
            </a:pPr>
            <a:r>
              <a:rPr lang="de-DE" dirty="0"/>
              <a:t>Damit haben wir dann einen Werteberiech zwischen 0 und 255.(****)</a:t>
            </a:r>
          </a:p>
          <a:p>
            <a:pPr marL="171450" indent="-171450">
              <a:buFontTx/>
              <a:buChar char="-"/>
            </a:pPr>
            <a:r>
              <a:rPr lang="de-DE" dirty="0"/>
              <a:t>Als nächstes haben wir sämtliche(****) Berechnungen wie Variant, den mittleren Grauwert und alle anderen stichprobenartig mit </a:t>
            </a:r>
            <a:r>
              <a:rPr lang="de-DE" dirty="0" err="1"/>
              <a:t>Matlab</a:t>
            </a:r>
            <a:r>
              <a:rPr lang="de-DE" dirty="0"/>
              <a:t> überprüft und sind auf den Entschluss gekommen, dass unsere Berechnungen stimmen und die Ergebnisse plausibel und Verifiziert sind.</a:t>
            </a:r>
          </a:p>
          <a:p>
            <a:pPr marL="171450" indent="-171450">
              <a:buFontTx/>
              <a:buChar char="-"/>
            </a:pPr>
            <a:r>
              <a:rPr lang="de-DE" dirty="0"/>
              <a:t>Dann ist uns etwas aufgefallen</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13</a:t>
            </a:fld>
            <a:endParaRPr lang="en-GB"/>
          </a:p>
        </p:txBody>
      </p:sp>
    </p:spTree>
    <p:extLst>
      <p:ext uri="{BB962C8B-B14F-4D97-AF65-F5344CB8AC3E}">
        <p14:creationId xmlns:p14="http://schemas.microsoft.com/office/powerpoint/2010/main" val="2222094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Wir sehen hier zwei Bilder mit der gleichen Belichtungszeit. Deutlich wie das untere dunkler ist.</a:t>
            </a:r>
          </a:p>
          <a:p>
            <a:r>
              <a:rPr lang="de-DE" dirty="0"/>
              <a:t>- Als wir der Sache auf den Grund (****)gehen wollten haben wir dann bei dem U-Eye Cockpit folgendes festgestellt </a:t>
            </a:r>
          </a:p>
          <a:p>
            <a:pPr marL="171450" indent="-171450">
              <a:buFontTx/>
              <a:buChar char="-"/>
            </a:pPr>
            <a:r>
              <a:rPr lang="de-DE" dirty="0"/>
              <a:t>(Video) Wir sehen jetzt Schwankungen die periodisch bei konstanten Einstellungen die Helligkeit regeln. </a:t>
            </a:r>
          </a:p>
          <a:p>
            <a:pPr marL="171450" indent="-171450">
              <a:buFontTx/>
              <a:buChar char="-"/>
            </a:pPr>
            <a:r>
              <a:rPr lang="de-DE" dirty="0"/>
              <a:t>Und das obwohl sämtliche Bildverarbeitung über die Software ausgeschalten ist. </a:t>
            </a:r>
          </a:p>
          <a:p>
            <a:pPr marL="171450" indent="-171450">
              <a:buFontTx/>
              <a:buChar char="-"/>
            </a:pPr>
            <a:r>
              <a:rPr lang="de-DE" dirty="0"/>
              <a:t>Nachdem wir dann mit Herrn Franz nochmal sämtliche Einstellungen überprüft haben, haben wir mit Ihm besprochen, dass wir die Bilder einer anderen Gruppe nehmen um unseren Code zu überprüfen. Vielen Dank an der Stelle an Simon, dass er uns direkt die Bilder zur Verfügung gestellt hat.</a:t>
            </a:r>
          </a:p>
          <a:p>
            <a:pPr marL="171450" indent="-171450">
              <a:buFontTx/>
              <a:buChar char="-"/>
            </a:pPr>
            <a:endParaRPr lang="de-DE" dirty="0"/>
          </a:p>
        </p:txBody>
      </p:sp>
      <p:sp>
        <p:nvSpPr>
          <p:cNvPr id="4" name="Foliennummernplatzhalter 3"/>
          <p:cNvSpPr>
            <a:spLocks noGrp="1"/>
          </p:cNvSpPr>
          <p:nvPr>
            <p:ph type="sldNum" sz="quarter" idx="5"/>
          </p:nvPr>
        </p:nvSpPr>
        <p:spPr/>
        <p:txBody>
          <a:bodyPr/>
          <a:lstStyle/>
          <a:p>
            <a:fld id="{1B0A00CA-4A8A-4F2F-B512-8DD0DA243BFB}" type="slidenum">
              <a:rPr lang="en-GB" smtClean="0"/>
              <a:t>14</a:t>
            </a:fld>
            <a:endParaRPr lang="en-GB"/>
          </a:p>
        </p:txBody>
      </p:sp>
    </p:spTree>
    <p:extLst>
      <p:ext uri="{BB962C8B-B14F-4D97-AF65-F5344CB8AC3E}">
        <p14:creationId xmlns:p14="http://schemas.microsoft.com/office/powerpoint/2010/main" val="20208551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Bestrahlungsstärke(</a:t>
            </a:r>
            <a:r>
              <a:rPr lang="de-DE" dirty="0" err="1"/>
              <a:t>vogegebene</a:t>
            </a:r>
            <a:r>
              <a:rPr lang="de-DE" dirty="0"/>
              <a:t>) darum kleine Abweichungen zu der anderen Gruppe</a:t>
            </a:r>
          </a:p>
          <a:p>
            <a:pPr marL="171450" indent="-171450">
              <a:buFontTx/>
              <a:buChar char="-"/>
            </a:pPr>
            <a:r>
              <a:rPr lang="de-DE" dirty="0"/>
              <a:t>Sensitivitätskurve beschreiben</a:t>
            </a:r>
          </a:p>
          <a:p>
            <a:pPr marL="171450" indent="-171450">
              <a:buFontTx/>
              <a:buChar char="-"/>
            </a:pPr>
            <a:r>
              <a:rPr lang="de-DE" dirty="0"/>
              <a:t>Responsivität</a:t>
            </a:r>
          </a:p>
          <a:p>
            <a:pPr marL="171450" indent="-171450">
              <a:buFontTx/>
              <a:buChar char="-"/>
            </a:pPr>
            <a:r>
              <a:rPr lang="de-DE" dirty="0" err="1"/>
              <a:t>Phototransferkurve</a:t>
            </a:r>
            <a:r>
              <a:rPr lang="de-DE" dirty="0"/>
              <a:t> (</a:t>
            </a:r>
            <a:r>
              <a:rPr lang="de-DE" dirty="0" err="1"/>
              <a:t>Belichutngszeit</a:t>
            </a:r>
            <a:r>
              <a:rPr lang="de-DE" dirty="0"/>
              <a:t> und Sättigungspunkt)</a:t>
            </a:r>
          </a:p>
          <a:p>
            <a:pPr marL="171450" indent="-171450">
              <a:buFontTx/>
              <a:buChar char="-"/>
            </a:pPr>
            <a:r>
              <a:rPr lang="de-DE" dirty="0"/>
              <a:t>Kameraverstärkung</a:t>
            </a:r>
          </a:p>
          <a:p>
            <a:pPr marL="171450" indent="-171450">
              <a:buFontTx/>
              <a:buChar char="-"/>
            </a:pPr>
            <a:r>
              <a:rPr lang="de-DE" dirty="0"/>
              <a:t>Quanteneffizienz</a:t>
            </a:r>
          </a:p>
          <a:p>
            <a:endParaRPr lang="de-DE" dirty="0"/>
          </a:p>
          <a:p>
            <a:r>
              <a:rPr lang="de-DE" dirty="0"/>
              <a:t>- Da durch die interne Regelung der Kamera die Weißbilder problematisch sind, haben wir auch für alle anderen Aufgaben mit den Bildern der anderen Gruppe gearbeitet.</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15</a:t>
            </a:fld>
            <a:endParaRPr lang="en-GB"/>
          </a:p>
        </p:txBody>
      </p:sp>
    </p:spTree>
    <p:extLst>
      <p:ext uri="{BB962C8B-B14F-4D97-AF65-F5344CB8AC3E}">
        <p14:creationId xmlns:p14="http://schemas.microsoft.com/office/powerpoint/2010/main" val="17372598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SNR ist </a:t>
            </a:r>
            <a:r>
              <a:rPr lang="de-DE" dirty="0" err="1"/>
              <a:t>Qualitätsmerkmat</a:t>
            </a:r>
            <a:endParaRPr lang="de-DE" dirty="0"/>
          </a:p>
          <a:p>
            <a:pPr marL="171450" indent="-171450">
              <a:buFontTx/>
              <a:buChar char="-"/>
            </a:pPr>
            <a:r>
              <a:rPr lang="de-DE" dirty="0"/>
              <a:t>Vergleich ideal zu unseren Werten   </a:t>
            </a:r>
          </a:p>
          <a:p>
            <a:pPr marL="171450" indent="-171450">
              <a:buFontTx/>
              <a:buChar char="-"/>
            </a:pPr>
            <a:r>
              <a:rPr lang="de-DE" dirty="0"/>
              <a:t>Minimal und Maximal</a:t>
            </a:r>
          </a:p>
          <a:p>
            <a:pPr marL="171450" indent="-171450">
              <a:buFontTx/>
              <a:buChar char="-"/>
            </a:pPr>
            <a:r>
              <a:rPr lang="de-DE" dirty="0"/>
              <a:t>Dynamikbereich</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16</a:t>
            </a:fld>
            <a:endParaRPr lang="en-GB"/>
          </a:p>
        </p:txBody>
      </p:sp>
    </p:spTree>
    <p:extLst>
      <p:ext uri="{BB962C8B-B14F-4D97-AF65-F5344CB8AC3E}">
        <p14:creationId xmlns:p14="http://schemas.microsoft.com/office/powerpoint/2010/main" val="8794752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Als nächstes </a:t>
            </a:r>
            <a:r>
              <a:rPr lang="de-DE" dirty="0" err="1"/>
              <a:t>Spektogramme</a:t>
            </a:r>
            <a:r>
              <a:rPr lang="de-DE" dirty="0"/>
              <a:t> (DSNU danach PRNU) :</a:t>
            </a:r>
          </a:p>
          <a:p>
            <a:pPr marL="171450" indent="-171450">
              <a:buFontTx/>
              <a:buChar char="-"/>
            </a:pPr>
            <a:r>
              <a:rPr lang="de-DE" dirty="0"/>
              <a:t>Wie Stichpunkte</a:t>
            </a:r>
          </a:p>
          <a:p>
            <a:pPr marL="171450" indent="-171450">
              <a:buFontTx/>
              <a:buChar char="-"/>
            </a:pPr>
            <a:endParaRPr lang="de-DE"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17</a:t>
            </a:fld>
            <a:endParaRPr lang="en-GB"/>
          </a:p>
        </p:txBody>
      </p:sp>
    </p:spTree>
    <p:extLst>
      <p:ext uri="{BB962C8B-B14F-4D97-AF65-F5344CB8AC3E}">
        <p14:creationId xmlns:p14="http://schemas.microsoft.com/office/powerpoint/2010/main" val="42767958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a:t>PRNU:</a:t>
            </a:r>
          </a:p>
          <a:p>
            <a:pPr marL="171450" indent="-171450">
              <a:buFontTx/>
              <a:buChar char="-"/>
            </a:pPr>
            <a:r>
              <a:rPr lang="en-GB" dirty="0"/>
              <a:t>Pixel </a:t>
            </a:r>
            <a:r>
              <a:rPr lang="en-GB" dirty="0" err="1"/>
              <a:t>nach</a:t>
            </a:r>
            <a:r>
              <a:rPr lang="en-GB" dirty="0"/>
              <a:t> </a:t>
            </a:r>
            <a:r>
              <a:rPr lang="en-GB" dirty="0" err="1"/>
              <a:t>Gaußmodell</a:t>
            </a:r>
            <a:endParaRPr lang="en-GB" dirty="0"/>
          </a:p>
          <a:p>
            <a:pPr marL="171450" indent="-171450">
              <a:buFontTx/>
              <a:buChar char="-"/>
            </a:pPr>
            <a:r>
              <a:rPr lang="en-GB" dirty="0" err="1"/>
              <a:t>Schwelle</a:t>
            </a:r>
            <a:r>
              <a:rPr lang="en-GB" dirty="0"/>
              <a:t> </a:t>
            </a:r>
            <a:r>
              <a:rPr lang="en-GB" dirty="0" err="1"/>
              <a:t>selbst</a:t>
            </a:r>
            <a:r>
              <a:rPr lang="en-GB" dirty="0"/>
              <a:t> </a:t>
            </a:r>
            <a:r>
              <a:rPr lang="en-GB" dirty="0" err="1"/>
              <a:t>gesetzt</a:t>
            </a:r>
            <a:r>
              <a:rPr lang="en-GB" dirty="0"/>
              <a:t> </a:t>
            </a:r>
            <a:r>
              <a:rPr lang="en-GB" dirty="0" err="1"/>
              <a:t>bei</a:t>
            </a:r>
            <a:r>
              <a:rPr lang="en-GB" dirty="0"/>
              <a:t> …</a:t>
            </a:r>
          </a:p>
          <a:p>
            <a:pPr marL="171450" indent="-171450">
              <a:buFontTx/>
              <a:buChar char="-"/>
            </a:pPr>
            <a:r>
              <a:rPr lang="en-GB" dirty="0"/>
              <a:t>DSNU:</a:t>
            </a:r>
          </a:p>
          <a:p>
            <a:pPr marL="171450" indent="-171450">
              <a:buFontTx/>
              <a:buChar char="-"/>
            </a:pPr>
            <a:r>
              <a:rPr lang="en-GB" dirty="0"/>
              <a:t>Die </a:t>
            </a:r>
            <a:r>
              <a:rPr lang="en-GB" dirty="0" err="1"/>
              <a:t>hier</a:t>
            </a:r>
            <a:r>
              <a:rPr lang="en-GB" dirty="0"/>
              <a:t> </a:t>
            </a:r>
            <a:r>
              <a:rPr lang="en-GB" dirty="0" err="1"/>
              <a:t>gezeigte</a:t>
            </a:r>
            <a:r>
              <a:rPr lang="en-GB" dirty="0"/>
              <a:t> </a:t>
            </a:r>
            <a:r>
              <a:rPr lang="en-GB" dirty="0" err="1"/>
              <a:t>Variante</a:t>
            </a:r>
            <a:r>
              <a:rPr lang="en-GB" dirty="0"/>
              <a:t> </a:t>
            </a:r>
            <a:r>
              <a:rPr lang="en-GB" dirty="0" err="1"/>
              <a:t>ist</a:t>
            </a:r>
            <a:r>
              <a:rPr lang="en-GB" dirty="0"/>
              <a:t> in der X-</a:t>
            </a:r>
            <a:r>
              <a:rPr lang="en-GB" dirty="0" err="1"/>
              <a:t>Achse</a:t>
            </a:r>
            <a:r>
              <a:rPr lang="en-GB" dirty="0"/>
              <a:t> </a:t>
            </a:r>
            <a:r>
              <a:rPr lang="en-GB" dirty="0" err="1"/>
              <a:t>begrenzt</a:t>
            </a:r>
            <a:r>
              <a:rPr lang="en-GB" dirty="0"/>
              <a:t> und </a:t>
            </a:r>
            <a:r>
              <a:rPr lang="en-GB" dirty="0" err="1"/>
              <a:t>daraus</a:t>
            </a:r>
            <a:r>
              <a:rPr lang="en-GB" dirty="0"/>
              <a:t> </a:t>
            </a:r>
            <a:r>
              <a:rPr lang="en-GB" dirty="0" err="1"/>
              <a:t>siet</a:t>
            </a:r>
            <a:r>
              <a:rPr lang="en-GB" dirty="0"/>
              <a:t> man erst mal </a:t>
            </a:r>
            <a:r>
              <a:rPr lang="en-GB" dirty="0" err="1"/>
              <a:t>keine</a:t>
            </a:r>
            <a:r>
              <a:rPr lang="en-GB" dirty="0"/>
              <a:t> </a:t>
            </a:r>
            <a:r>
              <a:rPr lang="en-GB" dirty="0" err="1"/>
              <a:t>Deffektpixel</a:t>
            </a:r>
            <a:endParaRPr lang="en-GB" dirty="0"/>
          </a:p>
          <a:p>
            <a:pPr marL="171450" indent="-171450">
              <a:buFontTx/>
              <a:buChar char="-"/>
            </a:pPr>
            <a:r>
              <a:rPr lang="en-GB" dirty="0"/>
              <a:t>(****) Unt </a:t>
            </a:r>
            <a:r>
              <a:rPr lang="en-GB" dirty="0" err="1"/>
              <a:t>jetzt</a:t>
            </a:r>
            <a:r>
              <a:rPr lang="en-GB" dirty="0"/>
              <a:t> </a:t>
            </a:r>
            <a:r>
              <a:rPr lang="en-GB" dirty="0" err="1"/>
              <a:t>sieht</a:t>
            </a:r>
            <a:r>
              <a:rPr lang="en-GB" dirty="0"/>
              <a:t> man den </a:t>
            </a:r>
            <a:r>
              <a:rPr lang="en-GB" dirty="0" err="1"/>
              <a:t>gesamten</a:t>
            </a:r>
            <a:r>
              <a:rPr lang="en-GB" dirty="0"/>
              <a:t> Plot und das </a:t>
            </a:r>
            <a:r>
              <a:rPr lang="en-GB" dirty="0" err="1"/>
              <a:t>bei</a:t>
            </a:r>
            <a:r>
              <a:rPr lang="en-GB" dirty="0"/>
              <a:t> ca 43 </a:t>
            </a:r>
            <a:r>
              <a:rPr lang="en-GB" dirty="0" err="1"/>
              <a:t>Hotpixel</a:t>
            </a:r>
            <a:r>
              <a:rPr lang="en-GB" dirty="0"/>
              <a:t> </a:t>
            </a:r>
            <a:r>
              <a:rPr lang="en-GB" dirty="0" err="1"/>
              <a:t>auftreten</a:t>
            </a:r>
            <a:r>
              <a:rPr lang="en-GB" dirty="0"/>
              <a:t>.</a:t>
            </a:r>
          </a:p>
          <a:p>
            <a:pPr marL="171450" indent="-171450">
              <a:buFontTx/>
              <a:buChar char="-"/>
            </a:pPr>
            <a:r>
              <a:rPr lang="en-GB" dirty="0"/>
              <a:t>(</a:t>
            </a:r>
            <a:r>
              <a:rPr lang="en-GB" dirty="0" err="1"/>
              <a:t>ToDo</a:t>
            </a:r>
            <a:r>
              <a:rPr lang="en-GB" dirty="0"/>
              <a:t>: NACHSCHAUEN WIE VIELE HOTPIXEL)</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18</a:t>
            </a:fld>
            <a:endParaRPr lang="en-GB"/>
          </a:p>
        </p:txBody>
      </p:sp>
    </p:spTree>
    <p:extLst>
      <p:ext uri="{BB962C8B-B14F-4D97-AF65-F5344CB8AC3E}">
        <p14:creationId xmlns:p14="http://schemas.microsoft.com/office/powerpoint/2010/main" val="37844602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a:t>PRNU:</a:t>
            </a:r>
          </a:p>
          <a:p>
            <a:pPr marL="171450" indent="-171450">
              <a:buFontTx/>
              <a:buChar char="-"/>
            </a:pPr>
            <a:r>
              <a:rPr lang="en-GB" dirty="0"/>
              <a:t>Pixel </a:t>
            </a:r>
            <a:r>
              <a:rPr lang="en-GB" dirty="0" err="1"/>
              <a:t>nach</a:t>
            </a:r>
            <a:r>
              <a:rPr lang="en-GB" dirty="0"/>
              <a:t> </a:t>
            </a:r>
            <a:r>
              <a:rPr lang="en-GB" dirty="0" err="1"/>
              <a:t>Gaußmodell</a:t>
            </a:r>
            <a:endParaRPr lang="en-GB" dirty="0"/>
          </a:p>
          <a:p>
            <a:pPr marL="171450" indent="-171450">
              <a:buFontTx/>
              <a:buChar char="-"/>
            </a:pPr>
            <a:r>
              <a:rPr lang="en-GB" dirty="0" err="1"/>
              <a:t>Schwelle</a:t>
            </a:r>
            <a:r>
              <a:rPr lang="en-GB" dirty="0"/>
              <a:t> </a:t>
            </a:r>
            <a:r>
              <a:rPr lang="en-GB" dirty="0" err="1"/>
              <a:t>selbst</a:t>
            </a:r>
            <a:r>
              <a:rPr lang="en-GB" dirty="0"/>
              <a:t> </a:t>
            </a:r>
            <a:r>
              <a:rPr lang="en-GB" dirty="0" err="1"/>
              <a:t>gesetzt</a:t>
            </a:r>
            <a:r>
              <a:rPr lang="en-GB" dirty="0"/>
              <a:t> </a:t>
            </a:r>
            <a:r>
              <a:rPr lang="en-GB" dirty="0" err="1"/>
              <a:t>bei</a:t>
            </a:r>
            <a:r>
              <a:rPr lang="en-GB" dirty="0"/>
              <a:t> …</a:t>
            </a:r>
          </a:p>
          <a:p>
            <a:pPr marL="171450" indent="-171450">
              <a:buFontTx/>
              <a:buChar char="-"/>
            </a:pPr>
            <a:r>
              <a:rPr lang="en-GB" dirty="0"/>
              <a:t>DSNU:</a:t>
            </a:r>
          </a:p>
          <a:p>
            <a:pPr marL="171450" indent="-171450">
              <a:buFontTx/>
              <a:buChar char="-"/>
            </a:pPr>
            <a:r>
              <a:rPr lang="en-GB" dirty="0"/>
              <a:t>Die </a:t>
            </a:r>
            <a:r>
              <a:rPr lang="en-GB" dirty="0" err="1"/>
              <a:t>hier</a:t>
            </a:r>
            <a:r>
              <a:rPr lang="en-GB" dirty="0"/>
              <a:t> </a:t>
            </a:r>
            <a:r>
              <a:rPr lang="en-GB" dirty="0" err="1"/>
              <a:t>gezeigte</a:t>
            </a:r>
            <a:r>
              <a:rPr lang="en-GB" dirty="0"/>
              <a:t> </a:t>
            </a:r>
            <a:r>
              <a:rPr lang="en-GB" dirty="0" err="1"/>
              <a:t>Variante</a:t>
            </a:r>
            <a:r>
              <a:rPr lang="en-GB" dirty="0"/>
              <a:t> </a:t>
            </a:r>
            <a:r>
              <a:rPr lang="en-GB" dirty="0" err="1"/>
              <a:t>ist</a:t>
            </a:r>
            <a:r>
              <a:rPr lang="en-GB" dirty="0"/>
              <a:t> in der X-</a:t>
            </a:r>
            <a:r>
              <a:rPr lang="en-GB" dirty="0" err="1"/>
              <a:t>Achse</a:t>
            </a:r>
            <a:r>
              <a:rPr lang="en-GB" dirty="0"/>
              <a:t> </a:t>
            </a:r>
            <a:r>
              <a:rPr lang="en-GB" dirty="0" err="1"/>
              <a:t>begrenzt</a:t>
            </a:r>
            <a:r>
              <a:rPr lang="en-GB" dirty="0"/>
              <a:t> und </a:t>
            </a:r>
            <a:r>
              <a:rPr lang="en-GB" dirty="0" err="1"/>
              <a:t>daraus</a:t>
            </a:r>
            <a:r>
              <a:rPr lang="en-GB" dirty="0"/>
              <a:t> </a:t>
            </a:r>
            <a:r>
              <a:rPr lang="en-GB" dirty="0" err="1"/>
              <a:t>siet</a:t>
            </a:r>
            <a:r>
              <a:rPr lang="en-GB" dirty="0"/>
              <a:t> man erst mal </a:t>
            </a:r>
            <a:r>
              <a:rPr lang="en-GB" dirty="0" err="1"/>
              <a:t>keine</a:t>
            </a:r>
            <a:r>
              <a:rPr lang="en-GB" dirty="0"/>
              <a:t> </a:t>
            </a:r>
            <a:r>
              <a:rPr lang="en-GB" dirty="0" err="1"/>
              <a:t>Deffektpixel</a:t>
            </a:r>
            <a:endParaRPr lang="en-GB" dirty="0"/>
          </a:p>
          <a:p>
            <a:pPr marL="171450" indent="-171450">
              <a:buFontTx/>
              <a:buChar char="-"/>
            </a:pPr>
            <a:r>
              <a:rPr lang="en-GB" dirty="0"/>
              <a:t>(****) Unt </a:t>
            </a:r>
            <a:r>
              <a:rPr lang="en-GB" dirty="0" err="1"/>
              <a:t>jetzt</a:t>
            </a:r>
            <a:r>
              <a:rPr lang="en-GB" dirty="0"/>
              <a:t> </a:t>
            </a:r>
            <a:r>
              <a:rPr lang="en-GB" dirty="0" err="1"/>
              <a:t>sieht</a:t>
            </a:r>
            <a:r>
              <a:rPr lang="en-GB" dirty="0"/>
              <a:t> man den </a:t>
            </a:r>
            <a:r>
              <a:rPr lang="en-GB" dirty="0" err="1"/>
              <a:t>gesamten</a:t>
            </a:r>
            <a:r>
              <a:rPr lang="en-GB" dirty="0"/>
              <a:t> Plot und das </a:t>
            </a:r>
            <a:r>
              <a:rPr lang="en-GB" dirty="0" err="1"/>
              <a:t>bei</a:t>
            </a:r>
            <a:r>
              <a:rPr lang="en-GB" dirty="0"/>
              <a:t> ca 43 </a:t>
            </a:r>
            <a:r>
              <a:rPr lang="en-GB" dirty="0" err="1"/>
              <a:t>Hotpixel</a:t>
            </a:r>
            <a:r>
              <a:rPr lang="en-GB" dirty="0"/>
              <a:t> </a:t>
            </a:r>
            <a:r>
              <a:rPr lang="en-GB" dirty="0" err="1"/>
              <a:t>auftreten</a:t>
            </a:r>
            <a:r>
              <a:rPr lang="en-GB" dirty="0"/>
              <a:t>.</a:t>
            </a:r>
          </a:p>
          <a:p>
            <a:pPr marL="171450" indent="-171450">
              <a:buFontTx/>
              <a:buChar char="-"/>
            </a:pPr>
            <a:r>
              <a:rPr lang="en-GB" dirty="0"/>
              <a:t>(</a:t>
            </a:r>
            <a:r>
              <a:rPr lang="en-GB" dirty="0" err="1"/>
              <a:t>ToDo</a:t>
            </a:r>
            <a:r>
              <a:rPr lang="en-GB" dirty="0"/>
              <a:t>: NACHSCHAUEN WIE VIELE HOTPIXEL)</a:t>
            </a:r>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19</a:t>
            </a:fld>
            <a:endParaRPr lang="en-GB"/>
          </a:p>
        </p:txBody>
      </p:sp>
    </p:spTree>
    <p:extLst>
      <p:ext uri="{BB962C8B-B14F-4D97-AF65-F5344CB8AC3E}">
        <p14:creationId xmlns:p14="http://schemas.microsoft.com/office/powerpoint/2010/main" val="21468725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ist unsere Agenda</a:t>
            </a:r>
          </a:p>
          <a:p>
            <a:pPr marL="171450" indent="-171450">
              <a:buFontTx/>
              <a:buChar char="-"/>
            </a:pPr>
            <a:r>
              <a:rPr lang="de-DE" dirty="0"/>
              <a:t>Ihr seht dass wir bei der MTF den Sagittal- Radial Vergleich bearbeitet haben.</a:t>
            </a:r>
            <a:endParaRPr lang="en-GB" dirty="0"/>
          </a:p>
        </p:txBody>
      </p:sp>
      <p:sp>
        <p:nvSpPr>
          <p:cNvPr id="4" name="Foliennummernplatzhalter 3"/>
          <p:cNvSpPr>
            <a:spLocks noGrp="1"/>
          </p:cNvSpPr>
          <p:nvPr>
            <p:ph type="sldNum" sz="quarter" idx="10"/>
          </p:nvPr>
        </p:nvSpPr>
        <p:spPr/>
        <p:txBody>
          <a:bodyPr/>
          <a:lstStyle/>
          <a:p>
            <a:fld id="{8D480239-A22F-4BC2-9562-4E97E98B61DF}" type="slidenum">
              <a:rPr lang="de-DE" smtClean="0"/>
              <a:pPr/>
              <a:t>2</a:t>
            </a:fld>
            <a:endParaRPr lang="de-DE"/>
          </a:p>
        </p:txBody>
      </p:sp>
    </p:spTree>
    <p:extLst>
      <p:ext uri="{BB962C8B-B14F-4D97-AF65-F5344CB8AC3E}">
        <p14:creationId xmlns:p14="http://schemas.microsoft.com/office/powerpoint/2010/main" val="35384251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 Mini Beschreibung wie man das macht</a:t>
            </a:r>
          </a:p>
          <a:p>
            <a:r>
              <a:rPr lang="de-DE" dirty="0"/>
              <a:t>- Hier haben wir jetzt noch das Kalibrierte Bild dargestellt aber man sieht eigentlich keinen Unterschied.</a:t>
            </a:r>
          </a:p>
        </p:txBody>
      </p:sp>
      <p:sp>
        <p:nvSpPr>
          <p:cNvPr id="4" name="Foliennummernplatzhalter 3"/>
          <p:cNvSpPr>
            <a:spLocks noGrp="1"/>
          </p:cNvSpPr>
          <p:nvPr>
            <p:ph type="sldNum" sz="quarter" idx="5"/>
          </p:nvPr>
        </p:nvSpPr>
        <p:spPr/>
        <p:txBody>
          <a:bodyPr/>
          <a:lstStyle/>
          <a:p>
            <a:fld id="{1B0A00CA-4A8A-4F2F-B512-8DD0DA243BFB}" type="slidenum">
              <a:rPr lang="en-GB" smtClean="0"/>
              <a:t>20</a:t>
            </a:fld>
            <a:endParaRPr lang="en-GB"/>
          </a:p>
        </p:txBody>
      </p:sp>
    </p:spTree>
    <p:extLst>
      <p:ext uri="{BB962C8B-B14F-4D97-AF65-F5344CB8AC3E}">
        <p14:creationId xmlns:p14="http://schemas.microsoft.com/office/powerpoint/2010/main" val="37597415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en-GB" dirty="0" err="1"/>
              <a:t>Allgemein</a:t>
            </a:r>
            <a:r>
              <a:rPr lang="en-GB" dirty="0"/>
              <a:t>: </a:t>
            </a:r>
            <a:r>
              <a:rPr lang="en-GB" dirty="0" err="1"/>
              <a:t>Füllstand</a:t>
            </a:r>
            <a:r>
              <a:rPr lang="en-GB" dirty="0"/>
              <a:t> </a:t>
            </a:r>
            <a:r>
              <a:rPr lang="en-GB" dirty="0" err="1"/>
              <a:t>bei</a:t>
            </a:r>
            <a:r>
              <a:rPr lang="en-GB" dirty="0"/>
              <a:t> </a:t>
            </a:r>
            <a:r>
              <a:rPr lang="en-GB" dirty="0" err="1"/>
              <a:t>Säften</a:t>
            </a:r>
            <a:r>
              <a:rPr lang="en-GB" dirty="0"/>
              <a:t> </a:t>
            </a:r>
            <a:r>
              <a:rPr lang="en-GB" dirty="0" err="1"/>
              <a:t>mit</a:t>
            </a:r>
            <a:r>
              <a:rPr lang="en-GB" dirty="0"/>
              <a:t> </a:t>
            </a:r>
            <a:r>
              <a:rPr lang="en-GB" dirty="0" err="1"/>
              <a:t>durchsichtigen</a:t>
            </a:r>
            <a:r>
              <a:rPr lang="en-GB" dirty="0"/>
              <a:t> </a:t>
            </a:r>
            <a:r>
              <a:rPr lang="en-GB" dirty="0" err="1"/>
              <a:t>Flaschen</a:t>
            </a:r>
            <a:r>
              <a:rPr lang="en-GB" dirty="0"/>
              <a:t> </a:t>
            </a:r>
            <a:r>
              <a:rPr lang="en-GB" dirty="0" err="1"/>
              <a:t>optisch</a:t>
            </a:r>
            <a:r>
              <a:rPr lang="en-GB" dirty="0"/>
              <a:t> </a:t>
            </a:r>
            <a:r>
              <a:rPr lang="en-GB" dirty="0" err="1"/>
              <a:t>Messen</a:t>
            </a:r>
            <a:endParaRPr lang="en-GB" dirty="0"/>
          </a:p>
          <a:p>
            <a:pPr marL="171450" indent="-171450">
              <a:buFontTx/>
              <a:buChar char="-"/>
            </a:pPr>
            <a:r>
              <a:rPr lang="en-GB" dirty="0"/>
              <a:t>Um den </a:t>
            </a:r>
            <a:r>
              <a:rPr lang="en-GB" dirty="0" err="1"/>
              <a:t>Füllstand</a:t>
            </a:r>
            <a:r>
              <a:rPr lang="en-GB" dirty="0"/>
              <a:t> </a:t>
            </a:r>
            <a:r>
              <a:rPr lang="en-GB" dirty="0" err="1"/>
              <a:t>zu</a:t>
            </a:r>
            <a:r>
              <a:rPr lang="en-GB" dirty="0"/>
              <a:t> </a:t>
            </a:r>
            <a:r>
              <a:rPr lang="en-GB" dirty="0" err="1"/>
              <a:t>Messen</a:t>
            </a:r>
            <a:r>
              <a:rPr lang="en-GB" dirty="0"/>
              <a:t> </a:t>
            </a:r>
            <a:r>
              <a:rPr lang="en-GB" dirty="0" err="1"/>
              <a:t>haben</a:t>
            </a:r>
            <a:r>
              <a:rPr lang="en-GB" dirty="0"/>
              <a:t> </a:t>
            </a:r>
            <a:r>
              <a:rPr lang="en-GB" dirty="0" err="1"/>
              <a:t>wir</a:t>
            </a:r>
            <a:r>
              <a:rPr lang="en-GB" dirty="0"/>
              <a:t> die </a:t>
            </a:r>
            <a:r>
              <a:rPr lang="en-GB" dirty="0" err="1"/>
              <a:t>Toleranz</a:t>
            </a:r>
            <a:r>
              <a:rPr lang="en-GB" dirty="0"/>
              <a:t> </a:t>
            </a:r>
            <a:r>
              <a:rPr lang="en-GB" dirty="0" err="1"/>
              <a:t>recherchiert</a:t>
            </a:r>
            <a:r>
              <a:rPr lang="en-GB" dirty="0"/>
              <a:t>.</a:t>
            </a:r>
          </a:p>
          <a:p>
            <a:pPr marL="171450" indent="-171450">
              <a:buFontTx/>
              <a:buChar char="-"/>
            </a:pPr>
            <a:r>
              <a:rPr lang="en-GB" dirty="0" err="1"/>
              <a:t>Damit</a:t>
            </a:r>
            <a:r>
              <a:rPr lang="en-GB" dirty="0"/>
              <a:t> </a:t>
            </a:r>
            <a:r>
              <a:rPr lang="en-GB" dirty="0" err="1"/>
              <a:t>kommen</a:t>
            </a:r>
            <a:r>
              <a:rPr lang="en-GB" dirty="0"/>
              <a:t> </a:t>
            </a:r>
            <a:r>
              <a:rPr lang="en-GB" dirty="0" err="1"/>
              <a:t>wir</a:t>
            </a:r>
            <a:r>
              <a:rPr lang="en-GB" dirty="0"/>
              <a:t> </a:t>
            </a:r>
            <a:r>
              <a:rPr lang="en-GB" dirty="0" err="1"/>
              <a:t>bei</a:t>
            </a:r>
            <a:r>
              <a:rPr lang="en-GB" dirty="0"/>
              <a:t> </a:t>
            </a:r>
            <a:r>
              <a:rPr lang="en-GB" dirty="0" err="1"/>
              <a:t>unserer</a:t>
            </a:r>
            <a:r>
              <a:rPr lang="en-GB" dirty="0"/>
              <a:t> </a:t>
            </a:r>
            <a:r>
              <a:rPr lang="en-GB" dirty="0" err="1"/>
              <a:t>Flasche</a:t>
            </a:r>
            <a:r>
              <a:rPr lang="en-GB" dirty="0"/>
              <a:t> die den </a:t>
            </a:r>
            <a:r>
              <a:rPr lang="en-GB" dirty="0" err="1"/>
              <a:t>Durchmesser</a:t>
            </a:r>
            <a:r>
              <a:rPr lang="en-GB" dirty="0"/>
              <a:t> von 70mm hat auf die </a:t>
            </a:r>
            <a:r>
              <a:rPr lang="en-GB" dirty="0" err="1"/>
              <a:t>Detailgröße</a:t>
            </a:r>
            <a:r>
              <a:rPr lang="en-GB" dirty="0"/>
              <a:t>.</a:t>
            </a:r>
          </a:p>
          <a:p>
            <a:pPr marL="171450" indent="-171450">
              <a:buFontTx/>
              <a:buChar char="-"/>
            </a:pPr>
            <a:endParaRPr lang="en-GB" dirty="0"/>
          </a:p>
          <a:p>
            <a:pPr marL="171450" indent="-171450">
              <a:buFontTx/>
              <a:buChar char="-"/>
            </a:pPr>
            <a:r>
              <a:rPr lang="en-GB" dirty="0" err="1"/>
              <a:t>Vorgang</a:t>
            </a:r>
            <a:r>
              <a:rPr lang="en-GB" dirty="0"/>
              <a:t> </a:t>
            </a:r>
            <a:r>
              <a:rPr lang="en-GB" dirty="0" err="1"/>
              <a:t>erkläten</a:t>
            </a:r>
            <a:r>
              <a:rPr lang="en-GB" dirty="0"/>
              <a:t>:</a:t>
            </a:r>
          </a:p>
          <a:p>
            <a:pPr marL="171450" indent="-171450">
              <a:buFontTx/>
              <a:buChar char="-"/>
            </a:pPr>
            <a:r>
              <a:rPr lang="en-GB" dirty="0"/>
              <a:t>Dazu </a:t>
            </a:r>
            <a:r>
              <a:rPr lang="en-GB" dirty="0" err="1"/>
              <a:t>Triggert</a:t>
            </a:r>
            <a:r>
              <a:rPr lang="en-GB" dirty="0"/>
              <a:t> die </a:t>
            </a:r>
            <a:r>
              <a:rPr lang="en-GB" dirty="0" err="1"/>
              <a:t>Lichtschranke</a:t>
            </a:r>
            <a:r>
              <a:rPr lang="en-GB" dirty="0"/>
              <a:t> die </a:t>
            </a:r>
            <a:r>
              <a:rPr lang="en-GB" dirty="0" err="1"/>
              <a:t>Kamera</a:t>
            </a:r>
            <a:r>
              <a:rPr lang="en-GB" dirty="0"/>
              <a:t>, Das </a:t>
            </a:r>
            <a:r>
              <a:rPr lang="en-GB" dirty="0" err="1"/>
              <a:t>heißt</a:t>
            </a:r>
            <a:r>
              <a:rPr lang="en-GB" dirty="0"/>
              <a:t> es </a:t>
            </a:r>
            <a:r>
              <a:rPr lang="en-GB" dirty="0" err="1"/>
              <a:t>wird</a:t>
            </a:r>
            <a:r>
              <a:rPr lang="en-GB" dirty="0"/>
              <a:t> </a:t>
            </a:r>
            <a:r>
              <a:rPr lang="en-GB" dirty="0" err="1"/>
              <a:t>nur</a:t>
            </a:r>
            <a:r>
              <a:rPr lang="en-GB" dirty="0"/>
              <a:t> </a:t>
            </a:r>
            <a:r>
              <a:rPr lang="en-GB" dirty="0" err="1"/>
              <a:t>dann</a:t>
            </a:r>
            <a:r>
              <a:rPr lang="en-GB" dirty="0"/>
              <a:t> </a:t>
            </a:r>
            <a:r>
              <a:rPr lang="en-GB" dirty="0" err="1"/>
              <a:t>ein</a:t>
            </a:r>
            <a:r>
              <a:rPr lang="en-GB" dirty="0"/>
              <a:t> Bild </a:t>
            </a:r>
            <a:r>
              <a:rPr lang="en-GB" dirty="0" err="1"/>
              <a:t>gemacht</a:t>
            </a:r>
            <a:r>
              <a:rPr lang="en-GB" dirty="0"/>
              <a:t>, </a:t>
            </a:r>
            <a:r>
              <a:rPr lang="en-GB" dirty="0" err="1"/>
              <a:t>wenn</a:t>
            </a:r>
            <a:r>
              <a:rPr lang="en-GB" dirty="0"/>
              <a:t> die </a:t>
            </a:r>
            <a:r>
              <a:rPr lang="en-GB" dirty="0" err="1"/>
              <a:t>Flasche</a:t>
            </a:r>
            <a:r>
              <a:rPr lang="en-GB" dirty="0"/>
              <a:t> </a:t>
            </a:r>
            <a:r>
              <a:rPr lang="en-GB" dirty="0" err="1"/>
              <a:t>vor</a:t>
            </a:r>
            <a:r>
              <a:rPr lang="en-GB" dirty="0"/>
              <a:t> der </a:t>
            </a:r>
            <a:r>
              <a:rPr lang="en-GB" dirty="0" err="1"/>
              <a:t>Kamera</a:t>
            </a:r>
            <a:r>
              <a:rPr lang="en-GB" dirty="0"/>
              <a:t> </a:t>
            </a:r>
            <a:r>
              <a:rPr lang="en-GB" dirty="0" err="1"/>
              <a:t>sitzt</a:t>
            </a:r>
            <a:r>
              <a:rPr lang="en-GB" dirty="0"/>
              <a:t>.</a:t>
            </a:r>
          </a:p>
          <a:p>
            <a:pPr marL="171450" indent="-171450">
              <a:buFontTx/>
              <a:buChar char="-"/>
            </a:pPr>
            <a:r>
              <a:rPr lang="en-GB" dirty="0"/>
              <a:t>Um </a:t>
            </a:r>
            <a:r>
              <a:rPr lang="en-GB" dirty="0" err="1"/>
              <a:t>dann</a:t>
            </a:r>
            <a:r>
              <a:rPr lang="en-GB" dirty="0"/>
              <a:t> </a:t>
            </a:r>
            <a:r>
              <a:rPr lang="en-GB" dirty="0" err="1"/>
              <a:t>dahinter</a:t>
            </a:r>
            <a:r>
              <a:rPr lang="en-GB" dirty="0"/>
              <a:t> </a:t>
            </a:r>
            <a:r>
              <a:rPr lang="en-GB" dirty="0" err="1"/>
              <a:t>mit</a:t>
            </a:r>
            <a:r>
              <a:rPr lang="en-GB" dirty="0"/>
              <a:t> </a:t>
            </a:r>
            <a:r>
              <a:rPr lang="en-GB" dirty="0" err="1"/>
              <a:t>einer</a:t>
            </a:r>
            <a:r>
              <a:rPr lang="en-GB" dirty="0"/>
              <a:t> </a:t>
            </a:r>
            <a:r>
              <a:rPr lang="en-GB" dirty="0" err="1"/>
              <a:t>Weiche</a:t>
            </a:r>
            <a:r>
              <a:rPr lang="en-GB" dirty="0"/>
              <a:t> </a:t>
            </a:r>
            <a:r>
              <a:rPr lang="en-GB" dirty="0" err="1"/>
              <a:t>auszusortieren</a:t>
            </a:r>
            <a:r>
              <a:rPr lang="en-GB" dirty="0"/>
              <a:t>.</a:t>
            </a:r>
          </a:p>
          <a:p>
            <a:pPr marL="171450" indent="-171450">
              <a:buFontTx/>
              <a:buChar char="-"/>
            </a:pPr>
            <a:endParaRPr lang="en-GB" dirty="0"/>
          </a:p>
          <a:p>
            <a:pPr marL="171450" indent="-171450">
              <a:buFontTx/>
              <a:buChar char="-"/>
            </a:pPr>
            <a:r>
              <a:rPr lang="en-GB" dirty="0" err="1"/>
              <a:t>Unsere</a:t>
            </a:r>
            <a:r>
              <a:rPr lang="en-GB" dirty="0"/>
              <a:t> </a:t>
            </a:r>
            <a:r>
              <a:rPr lang="en-GB" dirty="0" err="1"/>
              <a:t>Messung</a:t>
            </a:r>
            <a:r>
              <a:rPr lang="en-GB" dirty="0"/>
              <a:t> </a:t>
            </a:r>
            <a:r>
              <a:rPr lang="en-GB" dirty="0" err="1"/>
              <a:t>erfolgt</a:t>
            </a:r>
            <a:r>
              <a:rPr lang="en-GB" dirty="0"/>
              <a:t> </a:t>
            </a:r>
            <a:r>
              <a:rPr lang="en-GB" dirty="0" err="1"/>
              <a:t>durch</a:t>
            </a:r>
            <a:r>
              <a:rPr lang="en-GB" dirty="0"/>
              <a:t> den </a:t>
            </a:r>
            <a:r>
              <a:rPr lang="en-GB" dirty="0" err="1"/>
              <a:t>Abstand</a:t>
            </a:r>
            <a:r>
              <a:rPr lang="en-GB" dirty="0"/>
              <a:t> </a:t>
            </a:r>
            <a:r>
              <a:rPr lang="en-GB" dirty="0" err="1"/>
              <a:t>zwischen</a:t>
            </a:r>
            <a:r>
              <a:rPr lang="en-GB" dirty="0"/>
              <a:t> </a:t>
            </a:r>
            <a:r>
              <a:rPr lang="en-GB" dirty="0" err="1"/>
              <a:t>Deckel</a:t>
            </a:r>
            <a:r>
              <a:rPr lang="en-GB" dirty="0"/>
              <a:t> und </a:t>
            </a:r>
            <a:r>
              <a:rPr lang="en-GB" dirty="0" err="1"/>
              <a:t>Flüssigkeit</a:t>
            </a:r>
            <a:r>
              <a:rPr lang="en-GB" dirty="0"/>
              <a:t>. </a:t>
            </a:r>
            <a:r>
              <a:rPr lang="en-GB" dirty="0" err="1"/>
              <a:t>Worauf</a:t>
            </a:r>
            <a:r>
              <a:rPr lang="en-GB" dirty="0"/>
              <a:t> </a:t>
            </a:r>
            <a:r>
              <a:rPr lang="en-GB" dirty="0" err="1"/>
              <a:t>wir</a:t>
            </a:r>
            <a:r>
              <a:rPr lang="en-GB" dirty="0"/>
              <a:t> </a:t>
            </a:r>
            <a:r>
              <a:rPr lang="en-GB" dirty="0" err="1"/>
              <a:t>gleich</a:t>
            </a:r>
            <a:r>
              <a:rPr lang="en-GB" dirty="0"/>
              <a:t> </a:t>
            </a:r>
            <a:r>
              <a:rPr lang="en-GB" dirty="0" err="1"/>
              <a:t>noch</a:t>
            </a:r>
            <a:r>
              <a:rPr lang="en-GB" dirty="0"/>
              <a:t> </a:t>
            </a:r>
            <a:r>
              <a:rPr lang="en-GB" dirty="0" err="1"/>
              <a:t>genauer</a:t>
            </a:r>
            <a:r>
              <a:rPr lang="en-GB" dirty="0"/>
              <a:t> </a:t>
            </a:r>
            <a:r>
              <a:rPr lang="en-GB" dirty="0" err="1"/>
              <a:t>eingehen</a:t>
            </a:r>
            <a:r>
              <a:rPr lang="en-GB" dirty="0"/>
              <a:t>.</a:t>
            </a:r>
          </a:p>
          <a:p>
            <a:pPr marL="171450" indent="-171450">
              <a:buFontTx/>
              <a:buChar char="-"/>
            </a:pPr>
            <a:r>
              <a:rPr lang="en-GB" dirty="0" err="1"/>
              <a:t>Für</a:t>
            </a:r>
            <a:r>
              <a:rPr lang="en-GB" dirty="0"/>
              <a:t> </a:t>
            </a:r>
            <a:r>
              <a:rPr lang="en-GB" dirty="0" err="1"/>
              <a:t>eine</a:t>
            </a:r>
            <a:r>
              <a:rPr lang="en-GB" dirty="0"/>
              <a:t> </a:t>
            </a:r>
            <a:r>
              <a:rPr lang="en-GB" dirty="0" err="1"/>
              <a:t>optimale</a:t>
            </a:r>
            <a:r>
              <a:rPr lang="en-GB" dirty="0"/>
              <a:t> </a:t>
            </a:r>
            <a:r>
              <a:rPr lang="en-GB" dirty="0" err="1"/>
              <a:t>Kantendetektion</a:t>
            </a:r>
            <a:r>
              <a:rPr lang="en-GB" dirty="0"/>
              <a:t> </a:t>
            </a:r>
            <a:r>
              <a:rPr lang="en-GB" dirty="0" err="1"/>
              <a:t>wollen</a:t>
            </a:r>
            <a:r>
              <a:rPr lang="en-GB" dirty="0"/>
              <a:t> </a:t>
            </a:r>
            <a:r>
              <a:rPr lang="en-GB" dirty="0" err="1"/>
              <a:t>wir</a:t>
            </a:r>
            <a:r>
              <a:rPr lang="en-GB" dirty="0"/>
              <a:t> </a:t>
            </a:r>
            <a:r>
              <a:rPr lang="en-GB" dirty="0" err="1"/>
              <a:t>im</a:t>
            </a:r>
            <a:r>
              <a:rPr lang="en-GB" dirty="0"/>
              <a:t> </a:t>
            </a:r>
            <a:r>
              <a:rPr lang="en-GB" dirty="0" err="1"/>
              <a:t>Hintergrund</a:t>
            </a:r>
            <a:r>
              <a:rPr lang="en-GB" dirty="0"/>
              <a:t> der </a:t>
            </a:r>
            <a:r>
              <a:rPr lang="en-GB" dirty="0" err="1"/>
              <a:t>Flasche</a:t>
            </a:r>
            <a:r>
              <a:rPr lang="en-GB" dirty="0"/>
              <a:t> </a:t>
            </a:r>
            <a:r>
              <a:rPr lang="en-GB" dirty="0" err="1"/>
              <a:t>eine</a:t>
            </a:r>
            <a:r>
              <a:rPr lang="en-GB" dirty="0"/>
              <a:t> </a:t>
            </a:r>
            <a:r>
              <a:rPr lang="en-GB" dirty="0" err="1"/>
              <a:t>möglichst</a:t>
            </a:r>
            <a:r>
              <a:rPr lang="en-GB" dirty="0"/>
              <a:t> </a:t>
            </a:r>
            <a:r>
              <a:rPr lang="en-GB" dirty="0" err="1"/>
              <a:t>homgene</a:t>
            </a:r>
            <a:r>
              <a:rPr lang="en-GB" dirty="0"/>
              <a:t> und </a:t>
            </a:r>
            <a:r>
              <a:rPr lang="en-GB" dirty="0" err="1"/>
              <a:t>gleichmäßige</a:t>
            </a:r>
            <a:r>
              <a:rPr lang="en-GB" dirty="0"/>
              <a:t> </a:t>
            </a:r>
            <a:r>
              <a:rPr lang="en-GB" dirty="0" err="1"/>
              <a:t>Fläche</a:t>
            </a:r>
            <a:r>
              <a:rPr lang="en-GB" dirty="0"/>
              <a:t> </a:t>
            </a:r>
            <a:r>
              <a:rPr lang="en-GB" dirty="0" err="1"/>
              <a:t>erzeugen</a:t>
            </a:r>
            <a:r>
              <a:rPr lang="en-GB" dirty="0"/>
              <a:t>. </a:t>
            </a:r>
          </a:p>
          <a:p>
            <a:pPr marL="171450" indent="-171450">
              <a:buFontTx/>
              <a:buChar char="-"/>
            </a:pPr>
            <a:r>
              <a:rPr lang="en-GB" dirty="0"/>
              <a:t>Die </a:t>
            </a:r>
            <a:r>
              <a:rPr lang="en-GB" dirty="0" err="1"/>
              <a:t>Vorgegebene</a:t>
            </a:r>
            <a:r>
              <a:rPr lang="en-GB" dirty="0"/>
              <a:t> Lampe </a:t>
            </a:r>
            <a:r>
              <a:rPr lang="en-GB" dirty="0" err="1"/>
              <a:t>erzeigt</a:t>
            </a:r>
            <a:r>
              <a:rPr lang="en-GB" dirty="0"/>
              <a:t> </a:t>
            </a:r>
            <a:r>
              <a:rPr lang="en-GB" dirty="0" err="1"/>
              <a:t>eine</a:t>
            </a:r>
            <a:r>
              <a:rPr lang="en-GB" dirty="0"/>
              <a:t> </a:t>
            </a:r>
            <a:r>
              <a:rPr lang="en-GB" dirty="0" err="1"/>
              <a:t>homogenes</a:t>
            </a:r>
            <a:r>
              <a:rPr lang="en-GB" dirty="0"/>
              <a:t>, </a:t>
            </a:r>
            <a:r>
              <a:rPr lang="en-GB" dirty="0" err="1"/>
              <a:t>weißes</a:t>
            </a:r>
            <a:r>
              <a:rPr lang="en-GB" dirty="0"/>
              <a:t> Licht.</a:t>
            </a:r>
          </a:p>
          <a:p>
            <a:pPr marL="171450" indent="-171450">
              <a:buFontTx/>
              <a:buChar char="-"/>
            </a:pPr>
            <a:endParaRPr lang="en-GB" dirty="0"/>
          </a:p>
          <a:p>
            <a:pPr marL="171450" indent="-171450">
              <a:buFontTx/>
              <a:buChar char="-"/>
            </a:pP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21</a:t>
            </a:fld>
            <a:endParaRPr lang="en-GB"/>
          </a:p>
        </p:txBody>
      </p:sp>
    </p:spTree>
    <p:extLst>
      <p:ext uri="{BB962C8B-B14F-4D97-AF65-F5344CB8AC3E}">
        <p14:creationId xmlns:p14="http://schemas.microsoft.com/office/powerpoint/2010/main" val="123689322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r>
              <a:rPr lang="de-DE" dirty="0"/>
              <a:t>- Hier seht ihr unser System und Softwaremodell im groben.</a:t>
            </a:r>
          </a:p>
          <a:p>
            <a:pPr marL="171450" indent="-171450">
              <a:buFontTx/>
              <a:buChar char="-"/>
            </a:pPr>
            <a:r>
              <a:rPr lang="de-DE" dirty="0"/>
              <a:t>Für den Ablauf: Eine Flasche kommt, Lichtschranke löst aus und wir machen ein Bild im richtigen Augenblick.</a:t>
            </a:r>
          </a:p>
          <a:p>
            <a:pPr marL="171450" indent="-171450">
              <a:buFontTx/>
              <a:buChar char="-"/>
            </a:pPr>
            <a:r>
              <a:rPr lang="de-DE" dirty="0"/>
              <a:t>Bei dem Aufgenommenen Bild werden die Kanten an dem Deckel und der Flüssigkeit detektiert und mit Hilfe eines </a:t>
            </a:r>
            <a:r>
              <a:rPr lang="de-DE" dirty="0" err="1"/>
              <a:t>Floodfill</a:t>
            </a:r>
            <a:r>
              <a:rPr lang="de-DE" dirty="0"/>
              <a:t> Algorithmus können wir dann die Fläche bestimmen.</a:t>
            </a:r>
          </a:p>
          <a:p>
            <a:pPr marL="171450" indent="-171450">
              <a:buFontTx/>
              <a:buChar char="-"/>
            </a:pPr>
            <a:r>
              <a:rPr lang="de-DE" dirty="0"/>
              <a:t>Eine SPS wertet dann aus ob die Weiche </a:t>
            </a:r>
            <a:r>
              <a:rPr lang="de-DE" dirty="0" err="1"/>
              <a:t>umgeschalten</a:t>
            </a:r>
            <a:r>
              <a:rPr lang="de-DE" dirty="0"/>
              <a:t> werden muss.</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22</a:t>
            </a:fld>
            <a:endParaRPr lang="en-GB"/>
          </a:p>
        </p:txBody>
      </p:sp>
    </p:spTree>
    <p:extLst>
      <p:ext uri="{BB962C8B-B14F-4D97-AF65-F5344CB8AC3E}">
        <p14:creationId xmlns:p14="http://schemas.microsoft.com/office/powerpoint/2010/main" val="79193066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err="1"/>
              <a:t>Pixelanzahl</a:t>
            </a:r>
            <a:endParaRPr lang="en-GB" dirty="0"/>
          </a:p>
          <a:p>
            <a:r>
              <a:rPr lang="en-GB" dirty="0" err="1"/>
              <a:t>Kameratyp</a:t>
            </a:r>
            <a:r>
              <a:rPr lang="en-GB" dirty="0"/>
              <a:t> </a:t>
            </a:r>
            <a:r>
              <a:rPr lang="en-GB" dirty="0" err="1"/>
              <a:t>aus</a:t>
            </a:r>
            <a:r>
              <a:rPr lang="en-GB" dirty="0"/>
              <a:t> </a:t>
            </a:r>
            <a:r>
              <a:rPr lang="en-GB" dirty="0" err="1"/>
              <a:t>dem</a:t>
            </a:r>
            <a:r>
              <a:rPr lang="en-GB" dirty="0"/>
              <a:t> Stemmer </a:t>
            </a:r>
            <a:r>
              <a:rPr lang="en-GB" dirty="0" err="1"/>
              <a:t>Katalog</a:t>
            </a:r>
            <a:r>
              <a:rPr lang="en-GB" dirty="0"/>
              <a:t> </a:t>
            </a:r>
            <a:r>
              <a:rPr lang="en-GB" dirty="0" err="1"/>
              <a:t>gewählt</a:t>
            </a:r>
            <a:endParaRPr lang="en-GB" dirty="0"/>
          </a:p>
          <a:p>
            <a:r>
              <a:rPr lang="en-GB" dirty="0"/>
              <a:t>…</a:t>
            </a:r>
            <a:r>
              <a:rPr lang="en-GB" dirty="0" err="1"/>
              <a:t>Auflösung</a:t>
            </a:r>
            <a:r>
              <a:rPr lang="en-GB" dirty="0"/>
              <a:t> und </a:t>
            </a:r>
            <a:r>
              <a:rPr lang="en-GB" dirty="0" err="1"/>
              <a:t>Pixelzahl</a:t>
            </a:r>
            <a:r>
              <a:rPr lang="en-GB" dirty="0"/>
              <a:t> </a:t>
            </a:r>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23</a:t>
            </a:fld>
            <a:endParaRPr lang="en-GB"/>
          </a:p>
        </p:txBody>
      </p:sp>
    </p:spTree>
    <p:extLst>
      <p:ext uri="{BB962C8B-B14F-4D97-AF65-F5344CB8AC3E}">
        <p14:creationId xmlns:p14="http://schemas.microsoft.com/office/powerpoint/2010/main" val="9454052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24</a:t>
            </a:fld>
            <a:endParaRPr lang="en-GB"/>
          </a:p>
        </p:txBody>
      </p:sp>
    </p:spTree>
    <p:extLst>
      <p:ext uri="{BB962C8B-B14F-4D97-AF65-F5344CB8AC3E}">
        <p14:creationId xmlns:p14="http://schemas.microsoft.com/office/powerpoint/2010/main" val="35340123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25</a:t>
            </a:fld>
            <a:endParaRPr lang="en-GB"/>
          </a:p>
        </p:txBody>
      </p:sp>
    </p:spTree>
    <p:extLst>
      <p:ext uri="{BB962C8B-B14F-4D97-AF65-F5344CB8AC3E}">
        <p14:creationId xmlns:p14="http://schemas.microsoft.com/office/powerpoint/2010/main" val="73068806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26</a:t>
            </a:fld>
            <a:endParaRPr lang="en-GB"/>
          </a:p>
        </p:txBody>
      </p:sp>
    </p:spTree>
    <p:extLst>
      <p:ext uri="{BB962C8B-B14F-4D97-AF65-F5344CB8AC3E}">
        <p14:creationId xmlns:p14="http://schemas.microsoft.com/office/powerpoint/2010/main" val="37318858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27</a:t>
            </a:fld>
            <a:endParaRPr lang="en-GB"/>
          </a:p>
        </p:txBody>
      </p:sp>
    </p:spTree>
    <p:extLst>
      <p:ext uri="{BB962C8B-B14F-4D97-AF65-F5344CB8AC3E}">
        <p14:creationId xmlns:p14="http://schemas.microsoft.com/office/powerpoint/2010/main" val="36151183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a:p>
        </p:txBody>
      </p:sp>
      <p:sp>
        <p:nvSpPr>
          <p:cNvPr id="4" name="Foliennummernplatzhalter 3"/>
          <p:cNvSpPr>
            <a:spLocks noGrp="1"/>
          </p:cNvSpPr>
          <p:nvPr>
            <p:ph type="sldNum" sz="quarter" idx="5"/>
          </p:nvPr>
        </p:nvSpPr>
        <p:spPr/>
        <p:txBody>
          <a:bodyPr/>
          <a:lstStyle/>
          <a:p>
            <a:fld id="{1B0A00CA-4A8A-4F2F-B512-8DD0DA243BFB}" type="slidenum">
              <a:rPr lang="en-GB" smtClean="0"/>
              <a:t>28</a:t>
            </a:fld>
            <a:endParaRPr lang="en-GB"/>
          </a:p>
        </p:txBody>
      </p:sp>
    </p:spTree>
    <p:extLst>
      <p:ext uri="{BB962C8B-B14F-4D97-AF65-F5344CB8AC3E}">
        <p14:creationId xmlns:p14="http://schemas.microsoft.com/office/powerpoint/2010/main" val="3688424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29</a:t>
            </a:fld>
            <a:endParaRPr lang="en-GB"/>
          </a:p>
        </p:txBody>
      </p:sp>
    </p:spTree>
    <p:extLst>
      <p:ext uri="{BB962C8B-B14F-4D97-AF65-F5344CB8AC3E}">
        <p14:creationId xmlns:p14="http://schemas.microsoft.com/office/powerpoint/2010/main" val="166574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en-GB" dirty="0" err="1"/>
              <a:t>Kamera</a:t>
            </a:r>
            <a:r>
              <a:rPr lang="en-GB" dirty="0"/>
              <a:t> IDS</a:t>
            </a:r>
          </a:p>
          <a:p>
            <a:r>
              <a:rPr lang="en-GB" dirty="0" err="1"/>
              <a:t>Sensortyp</a:t>
            </a:r>
            <a:endParaRPr lang="en-GB" dirty="0"/>
          </a:p>
          <a:p>
            <a:r>
              <a:rPr lang="en-GB" dirty="0" err="1"/>
              <a:t>Auflösung</a:t>
            </a:r>
            <a:endParaRPr lang="en-GB" dirty="0"/>
          </a:p>
          <a:p>
            <a:r>
              <a:rPr lang="en-GB" dirty="0" err="1"/>
              <a:t>Pixelgröße</a:t>
            </a:r>
            <a:endParaRPr lang="en-GB" dirty="0"/>
          </a:p>
          <a:p>
            <a:r>
              <a:rPr lang="en-GB" dirty="0"/>
              <a:t>Und </a:t>
            </a:r>
            <a:r>
              <a:rPr lang="en-GB" dirty="0" err="1"/>
              <a:t>wir</a:t>
            </a:r>
            <a:r>
              <a:rPr lang="en-GB" dirty="0"/>
              <a:t> </a:t>
            </a:r>
            <a:r>
              <a:rPr lang="en-GB" dirty="0" err="1"/>
              <a:t>haben</a:t>
            </a:r>
            <a:r>
              <a:rPr lang="en-GB" dirty="0"/>
              <a:t> </a:t>
            </a:r>
            <a:r>
              <a:rPr lang="en-GB" dirty="0" err="1"/>
              <a:t>mit</a:t>
            </a:r>
            <a:r>
              <a:rPr lang="en-GB" dirty="0"/>
              <a:t> der IDS U-Eye Cockpit </a:t>
            </a:r>
            <a:r>
              <a:rPr lang="en-GB" dirty="0" err="1"/>
              <a:t>gearbeitet</a:t>
            </a:r>
            <a:r>
              <a:rPr lang="en-GB" dirty="0"/>
              <a:t>.</a:t>
            </a:r>
          </a:p>
          <a:p>
            <a:endParaRPr lang="en-GB" dirty="0"/>
          </a:p>
          <a:p>
            <a:r>
              <a:rPr lang="en-GB" dirty="0" err="1"/>
              <a:t>Wir</a:t>
            </a:r>
            <a:r>
              <a:rPr lang="en-GB" dirty="0"/>
              <a:t> </a:t>
            </a:r>
            <a:r>
              <a:rPr lang="en-GB" dirty="0" err="1"/>
              <a:t>haben</a:t>
            </a:r>
            <a:r>
              <a:rPr lang="en-GB" dirty="0"/>
              <a:t> </a:t>
            </a:r>
            <a:r>
              <a:rPr lang="de-DE" noProof="0" dirty="0"/>
              <a:t>hier</a:t>
            </a:r>
            <a:r>
              <a:rPr lang="en-GB" dirty="0"/>
              <a:t> </a:t>
            </a:r>
            <a:r>
              <a:rPr lang="en-GB" dirty="0" err="1"/>
              <a:t>ein</a:t>
            </a:r>
            <a:r>
              <a:rPr lang="en-GB" dirty="0"/>
              <a:t> </a:t>
            </a:r>
            <a:r>
              <a:rPr lang="en-GB" dirty="0" err="1"/>
              <a:t>Objektiv</a:t>
            </a:r>
            <a:r>
              <a:rPr lang="en-GB" dirty="0"/>
              <a:t> von Ricoh. Blende </a:t>
            </a:r>
            <a:r>
              <a:rPr lang="en-GB" dirty="0" err="1"/>
              <a:t>defekt</a:t>
            </a:r>
            <a:r>
              <a:rPr lang="en-GB" dirty="0"/>
              <a:t>. Sie </a:t>
            </a:r>
            <a:r>
              <a:rPr lang="en-GB" dirty="0" err="1"/>
              <a:t>ist</a:t>
            </a:r>
            <a:r>
              <a:rPr lang="en-GB" dirty="0"/>
              <a:t> </a:t>
            </a:r>
            <a:r>
              <a:rPr lang="en-GB" dirty="0" err="1"/>
              <a:t>ganz</a:t>
            </a:r>
            <a:r>
              <a:rPr lang="en-GB" dirty="0"/>
              <a:t> auf und </a:t>
            </a:r>
            <a:r>
              <a:rPr lang="en-GB" dirty="0" err="1"/>
              <a:t>lässt</a:t>
            </a:r>
            <a:r>
              <a:rPr lang="en-GB" dirty="0"/>
              <a:t> </a:t>
            </a:r>
            <a:r>
              <a:rPr lang="en-GB" dirty="0" err="1"/>
              <a:t>sich</a:t>
            </a:r>
            <a:r>
              <a:rPr lang="en-GB" dirty="0"/>
              <a:t> </a:t>
            </a:r>
            <a:r>
              <a:rPr lang="en-GB" dirty="0" err="1"/>
              <a:t>nicht</a:t>
            </a:r>
            <a:r>
              <a:rPr lang="en-GB" dirty="0"/>
              <a:t> </a:t>
            </a:r>
            <a:r>
              <a:rPr lang="en-GB" dirty="0" err="1"/>
              <a:t>verstellen</a:t>
            </a:r>
            <a:r>
              <a:rPr lang="en-GB" dirty="0"/>
              <a:t>. </a:t>
            </a:r>
          </a:p>
        </p:txBody>
      </p:sp>
      <p:sp>
        <p:nvSpPr>
          <p:cNvPr id="4" name="Foliennummernplatzhalter 3"/>
          <p:cNvSpPr>
            <a:spLocks noGrp="1"/>
          </p:cNvSpPr>
          <p:nvPr>
            <p:ph type="sldNum" sz="quarter" idx="5"/>
          </p:nvPr>
        </p:nvSpPr>
        <p:spPr/>
        <p:txBody>
          <a:bodyPr/>
          <a:lstStyle/>
          <a:p>
            <a:fld id="{1B0A00CA-4A8A-4F2F-B512-8DD0DA243BFB}" type="slidenum">
              <a:rPr lang="en-GB" smtClean="0"/>
              <a:t>3</a:t>
            </a:fld>
            <a:endParaRPr lang="en-GB"/>
          </a:p>
        </p:txBody>
      </p:sp>
    </p:spTree>
    <p:extLst>
      <p:ext uri="{BB962C8B-B14F-4D97-AF65-F5344CB8AC3E}">
        <p14:creationId xmlns:p14="http://schemas.microsoft.com/office/powerpoint/2010/main" val="23079617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en-GB" dirty="0"/>
              <a:t>Wie Lavinia </a:t>
            </a:r>
            <a:r>
              <a:rPr lang="en-GB" dirty="0" err="1"/>
              <a:t>bereits</a:t>
            </a:r>
            <a:r>
              <a:rPr lang="en-GB" dirty="0"/>
              <a:t> </a:t>
            </a:r>
            <a:r>
              <a:rPr lang="en-GB" dirty="0" err="1"/>
              <a:t>erwähnt</a:t>
            </a:r>
            <a:r>
              <a:rPr lang="en-GB" dirty="0"/>
              <a:t> </a:t>
            </a:r>
            <a:r>
              <a:rPr lang="en-GB" dirty="0" err="1"/>
              <a:t>haben</a:t>
            </a:r>
            <a:r>
              <a:rPr lang="en-GB" dirty="0"/>
              <a:t> </a:t>
            </a:r>
            <a:r>
              <a:rPr lang="en-GB" dirty="0" err="1"/>
              <a:t>wir</a:t>
            </a:r>
            <a:r>
              <a:rPr lang="en-GB" dirty="0"/>
              <a:t> den Radial und Sagittal </a:t>
            </a:r>
            <a:r>
              <a:rPr lang="en-GB" dirty="0" err="1"/>
              <a:t>vergleich</a:t>
            </a:r>
            <a:r>
              <a:rPr lang="en-GB" dirty="0"/>
              <a:t> </a:t>
            </a:r>
            <a:r>
              <a:rPr lang="en-GB" dirty="0" err="1"/>
              <a:t>bearbeitet</a:t>
            </a:r>
            <a:r>
              <a:rPr lang="en-GB" dirty="0"/>
              <a:t>.</a:t>
            </a:r>
          </a:p>
          <a:p>
            <a:pPr marL="171450" indent="-171450">
              <a:buFontTx/>
              <a:buChar char="-"/>
            </a:pPr>
            <a:r>
              <a:rPr lang="en-GB" dirty="0"/>
              <a:t>Dazu </a:t>
            </a:r>
            <a:r>
              <a:rPr lang="en-GB" dirty="0" err="1"/>
              <a:t>haben</a:t>
            </a:r>
            <a:r>
              <a:rPr lang="en-GB" dirty="0"/>
              <a:t> </a:t>
            </a:r>
            <a:r>
              <a:rPr lang="en-GB" dirty="0" err="1"/>
              <a:t>wir</a:t>
            </a:r>
            <a:r>
              <a:rPr lang="en-GB" dirty="0"/>
              <a:t> </a:t>
            </a:r>
            <a:r>
              <a:rPr lang="en-GB" dirty="0" err="1"/>
              <a:t>verschiedene</a:t>
            </a:r>
            <a:r>
              <a:rPr lang="en-GB" dirty="0"/>
              <a:t> </a:t>
            </a:r>
            <a:r>
              <a:rPr lang="en-GB" dirty="0" err="1"/>
              <a:t>Lienienpaare</a:t>
            </a:r>
            <a:r>
              <a:rPr lang="en-GB" dirty="0"/>
              <a:t> in </a:t>
            </a:r>
            <a:r>
              <a:rPr lang="en-GB" dirty="0" err="1"/>
              <a:t>unterschiedlicher</a:t>
            </a:r>
            <a:r>
              <a:rPr lang="en-GB" dirty="0"/>
              <a:t> Position und </a:t>
            </a:r>
            <a:r>
              <a:rPr lang="en-GB" dirty="0" err="1"/>
              <a:t>Neigung</a:t>
            </a:r>
            <a:r>
              <a:rPr lang="en-GB" dirty="0"/>
              <a:t> </a:t>
            </a:r>
            <a:r>
              <a:rPr lang="en-GB" dirty="0" err="1"/>
              <a:t>fotografiert</a:t>
            </a:r>
            <a:endParaRPr lang="en-GB" dirty="0"/>
          </a:p>
          <a:p>
            <a:pPr marL="171450" indent="-171450">
              <a:buFontTx/>
              <a:buChar char="-"/>
            </a:pPr>
            <a:r>
              <a:rPr lang="en-GB" dirty="0"/>
              <a:t>Die </a:t>
            </a:r>
            <a:r>
              <a:rPr lang="en-GB" dirty="0" err="1"/>
              <a:t>einzelnen</a:t>
            </a:r>
            <a:r>
              <a:rPr lang="en-GB" dirty="0"/>
              <a:t> </a:t>
            </a:r>
            <a:r>
              <a:rPr lang="en-GB" dirty="0" err="1"/>
              <a:t>Bilder</a:t>
            </a:r>
            <a:r>
              <a:rPr lang="en-GB" dirty="0"/>
              <a:t> </a:t>
            </a:r>
            <a:r>
              <a:rPr lang="en-GB" dirty="0" err="1"/>
              <a:t>haben</a:t>
            </a:r>
            <a:r>
              <a:rPr lang="en-GB" dirty="0"/>
              <a:t> </a:t>
            </a:r>
            <a:r>
              <a:rPr lang="en-GB" dirty="0" err="1"/>
              <a:t>wir</a:t>
            </a:r>
            <a:r>
              <a:rPr lang="en-GB" dirty="0"/>
              <a:t> den </a:t>
            </a:r>
            <a:r>
              <a:rPr lang="en-GB" dirty="0" err="1"/>
              <a:t>gezeigten</a:t>
            </a:r>
            <a:r>
              <a:rPr lang="en-GB" dirty="0"/>
              <a:t> </a:t>
            </a:r>
            <a:r>
              <a:rPr lang="en-GB" dirty="0" err="1"/>
              <a:t>Positionen</a:t>
            </a:r>
            <a:r>
              <a:rPr lang="en-GB" dirty="0"/>
              <a:t> </a:t>
            </a:r>
            <a:r>
              <a:rPr lang="en-GB" dirty="0" err="1"/>
              <a:t>aufgenommen</a:t>
            </a:r>
            <a:r>
              <a:rPr lang="en-GB" dirty="0"/>
              <a:t> </a:t>
            </a:r>
            <a:r>
              <a:rPr lang="en-GB" dirty="0" err="1"/>
              <a:t>jeweils</a:t>
            </a:r>
            <a:r>
              <a:rPr lang="en-GB" dirty="0"/>
              <a:t> Sagittal und Radial </a:t>
            </a:r>
            <a:r>
              <a:rPr lang="en-GB" dirty="0" err="1"/>
              <a:t>für</a:t>
            </a:r>
            <a:r>
              <a:rPr lang="en-GB" dirty="0"/>
              <a:t> </a:t>
            </a:r>
            <a:r>
              <a:rPr lang="en-GB" dirty="0" err="1"/>
              <a:t>jedes</a:t>
            </a:r>
            <a:r>
              <a:rPr lang="en-GB" dirty="0"/>
              <a:t> </a:t>
            </a:r>
            <a:r>
              <a:rPr lang="en-GB" dirty="0" err="1"/>
              <a:t>Linienpaar</a:t>
            </a:r>
            <a:r>
              <a:rPr lang="en-GB" dirty="0"/>
              <a:t>.</a:t>
            </a:r>
          </a:p>
          <a:p>
            <a:pPr marL="171450" indent="-171450">
              <a:buFontTx/>
              <a:buChar char="-"/>
            </a:pPr>
            <a:r>
              <a:rPr lang="en-GB" dirty="0" err="1"/>
              <a:t>Wir</a:t>
            </a:r>
            <a:r>
              <a:rPr lang="en-GB" dirty="0"/>
              <a:t> </a:t>
            </a:r>
            <a:r>
              <a:rPr lang="en-GB" dirty="0" err="1"/>
              <a:t>haben</a:t>
            </a:r>
            <a:r>
              <a:rPr lang="en-GB" dirty="0"/>
              <a:t> </a:t>
            </a:r>
            <a:r>
              <a:rPr lang="en-GB" dirty="0" err="1"/>
              <a:t>uns</a:t>
            </a:r>
            <a:r>
              <a:rPr lang="en-GB" dirty="0"/>
              <a:t> </a:t>
            </a:r>
            <a:r>
              <a:rPr lang="en-GB" dirty="0" err="1"/>
              <a:t>dazu</a:t>
            </a:r>
            <a:r>
              <a:rPr lang="en-GB" dirty="0"/>
              <a:t> </a:t>
            </a:r>
            <a:r>
              <a:rPr lang="en-GB" dirty="0" err="1"/>
              <a:t>mit</a:t>
            </a:r>
            <a:r>
              <a:rPr lang="en-GB" dirty="0"/>
              <a:t> </a:t>
            </a:r>
            <a:r>
              <a:rPr lang="en-GB" dirty="0" err="1"/>
              <a:t>Hilfe</a:t>
            </a:r>
            <a:r>
              <a:rPr lang="en-GB" dirty="0"/>
              <a:t> von Python </a:t>
            </a:r>
            <a:r>
              <a:rPr lang="en-GB" dirty="0" err="1"/>
              <a:t>ein</a:t>
            </a:r>
            <a:r>
              <a:rPr lang="en-GB" dirty="0"/>
              <a:t> </a:t>
            </a:r>
            <a:r>
              <a:rPr lang="en-GB" dirty="0" err="1"/>
              <a:t>Snippingtool</a:t>
            </a:r>
            <a:r>
              <a:rPr lang="en-GB" dirty="0"/>
              <a:t> </a:t>
            </a:r>
            <a:r>
              <a:rPr lang="en-GB" dirty="0" err="1"/>
              <a:t>gebaut</a:t>
            </a:r>
            <a:r>
              <a:rPr lang="en-GB" dirty="0"/>
              <a:t>, das </a:t>
            </a:r>
            <a:r>
              <a:rPr lang="en-GB" dirty="0" err="1"/>
              <a:t>uns</a:t>
            </a:r>
            <a:r>
              <a:rPr lang="en-GB" dirty="0"/>
              <a:t> </a:t>
            </a:r>
            <a:r>
              <a:rPr lang="en-GB" dirty="0" err="1"/>
              <a:t>gleich</a:t>
            </a:r>
            <a:r>
              <a:rPr lang="en-GB" dirty="0"/>
              <a:t> </a:t>
            </a:r>
            <a:r>
              <a:rPr lang="en-GB" dirty="0" err="1"/>
              <a:t>große</a:t>
            </a:r>
            <a:r>
              <a:rPr lang="en-GB" dirty="0"/>
              <a:t> </a:t>
            </a:r>
            <a:r>
              <a:rPr lang="en-GB" dirty="0" err="1"/>
              <a:t>Bildausschnitte</a:t>
            </a:r>
            <a:r>
              <a:rPr lang="en-GB" dirty="0"/>
              <a:t> </a:t>
            </a:r>
            <a:r>
              <a:rPr lang="en-GB" dirty="0" err="1"/>
              <a:t>garantiert</a:t>
            </a:r>
            <a:r>
              <a:rPr lang="en-GB" dirty="0"/>
              <a:t> (also 250 auf 250 Pixel) und </a:t>
            </a:r>
            <a:r>
              <a:rPr lang="en-GB" dirty="0" err="1"/>
              <a:t>auch</a:t>
            </a:r>
            <a:r>
              <a:rPr lang="en-GB" dirty="0"/>
              <a:t> </a:t>
            </a:r>
            <a:r>
              <a:rPr lang="en-GB" dirty="0" err="1"/>
              <a:t>gleiche</a:t>
            </a:r>
            <a:r>
              <a:rPr lang="en-GB" dirty="0"/>
              <a:t> </a:t>
            </a:r>
            <a:r>
              <a:rPr lang="en-GB" dirty="0" err="1"/>
              <a:t>Positionen</a:t>
            </a:r>
            <a:r>
              <a:rPr lang="en-GB" dirty="0"/>
              <a:t>, </a:t>
            </a:r>
            <a:r>
              <a:rPr lang="en-GB" dirty="0" err="1"/>
              <a:t>dazu</a:t>
            </a:r>
            <a:r>
              <a:rPr lang="en-GB" dirty="0"/>
              <a:t> sage ich </a:t>
            </a:r>
            <a:r>
              <a:rPr lang="en-GB" dirty="0" err="1"/>
              <a:t>aber</a:t>
            </a:r>
            <a:r>
              <a:rPr lang="en-GB" dirty="0"/>
              <a:t> </a:t>
            </a:r>
            <a:r>
              <a:rPr lang="en-GB" dirty="0" err="1"/>
              <a:t>gleich</a:t>
            </a:r>
            <a:r>
              <a:rPr lang="en-GB" dirty="0"/>
              <a:t> </a:t>
            </a:r>
            <a:r>
              <a:rPr lang="en-GB" dirty="0" err="1"/>
              <a:t>noch</a:t>
            </a:r>
            <a:r>
              <a:rPr lang="en-GB" dirty="0"/>
              <a:t> was.</a:t>
            </a:r>
          </a:p>
          <a:p>
            <a:pPr marL="171450" indent="-171450">
              <a:buFontTx/>
              <a:buChar char="-"/>
            </a:pPr>
            <a:r>
              <a:rPr lang="en-GB" dirty="0" err="1"/>
              <a:t>Hier</a:t>
            </a:r>
            <a:r>
              <a:rPr lang="en-GB" dirty="0"/>
              <a:t> links </a:t>
            </a:r>
            <a:r>
              <a:rPr lang="en-GB" dirty="0" err="1"/>
              <a:t>sehen</a:t>
            </a:r>
            <a:r>
              <a:rPr lang="en-GB" dirty="0"/>
              <a:t> </a:t>
            </a:r>
            <a:r>
              <a:rPr lang="en-GB" dirty="0" err="1"/>
              <a:t>wir</a:t>
            </a:r>
            <a:r>
              <a:rPr lang="en-GB" dirty="0"/>
              <a:t> </a:t>
            </a:r>
            <a:r>
              <a:rPr lang="en-GB" dirty="0" err="1"/>
              <a:t>dann</a:t>
            </a:r>
            <a:r>
              <a:rPr lang="en-GB" dirty="0"/>
              <a:t> </a:t>
            </a:r>
            <a:r>
              <a:rPr lang="en-GB" dirty="0" err="1"/>
              <a:t>noch</a:t>
            </a:r>
            <a:r>
              <a:rPr lang="en-GB" dirty="0"/>
              <a:t> den </a:t>
            </a:r>
            <a:r>
              <a:rPr lang="en-GB" dirty="0" err="1"/>
              <a:t>Abstand</a:t>
            </a:r>
            <a:r>
              <a:rPr lang="en-GB" dirty="0"/>
              <a:t> von Mitte </a:t>
            </a:r>
            <a:r>
              <a:rPr lang="en-GB" dirty="0" err="1"/>
              <a:t>Bildausschnitt</a:t>
            </a:r>
            <a:r>
              <a:rPr lang="en-GB" dirty="0"/>
              <a:t> </a:t>
            </a:r>
            <a:r>
              <a:rPr lang="en-GB" dirty="0" err="1"/>
              <a:t>zur</a:t>
            </a:r>
            <a:r>
              <a:rPr lang="en-GB" dirty="0"/>
              <a:t> Mitte des </a:t>
            </a:r>
            <a:r>
              <a:rPr lang="en-GB" dirty="0" err="1"/>
              <a:t>Bildes</a:t>
            </a:r>
            <a:r>
              <a:rPr lang="en-GB" dirty="0"/>
              <a:t> </a:t>
            </a:r>
            <a:r>
              <a:rPr lang="en-GB" dirty="0" err="1"/>
              <a:t>für</a:t>
            </a:r>
            <a:r>
              <a:rPr lang="en-GB" dirty="0"/>
              <a:t> </a:t>
            </a:r>
            <a:r>
              <a:rPr lang="en-GB" dirty="0" err="1"/>
              <a:t>jede</a:t>
            </a:r>
            <a:r>
              <a:rPr lang="en-GB" dirty="0"/>
              <a:t> Position. </a:t>
            </a:r>
          </a:p>
        </p:txBody>
      </p:sp>
      <p:sp>
        <p:nvSpPr>
          <p:cNvPr id="4" name="Foliennummernplatzhalter 3"/>
          <p:cNvSpPr>
            <a:spLocks noGrp="1"/>
          </p:cNvSpPr>
          <p:nvPr>
            <p:ph type="sldNum" sz="quarter" idx="10"/>
          </p:nvPr>
        </p:nvSpPr>
        <p:spPr/>
        <p:txBody>
          <a:bodyPr/>
          <a:lstStyle/>
          <a:p>
            <a:fld id="{8D480239-A22F-4BC2-9562-4E97E98B61DF}" type="slidenum">
              <a:rPr lang="de-DE" smtClean="0"/>
              <a:pPr/>
              <a:t>4</a:t>
            </a:fld>
            <a:endParaRPr lang="de-DE"/>
          </a:p>
        </p:txBody>
      </p:sp>
    </p:spTree>
    <p:extLst>
      <p:ext uri="{BB962C8B-B14F-4D97-AF65-F5344CB8AC3E}">
        <p14:creationId xmlns:p14="http://schemas.microsoft.com/office/powerpoint/2010/main" val="3538425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Mathias:</a:t>
            </a:r>
          </a:p>
          <a:p>
            <a:pPr marL="171450" indent="-171450">
              <a:buFontTx/>
              <a:buChar char="-"/>
            </a:pPr>
            <a:r>
              <a:rPr lang="en-GB" dirty="0" err="1"/>
              <a:t>Hier</a:t>
            </a:r>
            <a:r>
              <a:rPr lang="en-GB" dirty="0"/>
              <a:t> </a:t>
            </a:r>
            <a:r>
              <a:rPr lang="en-GB" dirty="0" err="1"/>
              <a:t>sehen</a:t>
            </a:r>
            <a:r>
              <a:rPr lang="en-GB" dirty="0"/>
              <a:t> </a:t>
            </a:r>
            <a:r>
              <a:rPr lang="en-GB" dirty="0" err="1"/>
              <a:t>wir</a:t>
            </a:r>
            <a:r>
              <a:rPr lang="en-GB" dirty="0"/>
              <a:t> den </a:t>
            </a:r>
            <a:r>
              <a:rPr lang="en-GB" dirty="0" err="1"/>
              <a:t>Versuchsaufbau</a:t>
            </a:r>
            <a:r>
              <a:rPr lang="en-GB" dirty="0"/>
              <a:t> und das </a:t>
            </a:r>
            <a:r>
              <a:rPr lang="en-GB" dirty="0" err="1"/>
              <a:t>Vorgehen</a:t>
            </a:r>
            <a:r>
              <a:rPr lang="en-GB" dirty="0"/>
              <a:t>. </a:t>
            </a:r>
          </a:p>
          <a:p>
            <a:pPr marL="171450" indent="-171450">
              <a:buFontTx/>
              <a:buChar char="-"/>
            </a:pPr>
            <a:r>
              <a:rPr lang="en-GB" dirty="0"/>
              <a:t>Das Linke Bild </a:t>
            </a:r>
            <a:r>
              <a:rPr lang="en-GB" dirty="0" err="1"/>
              <a:t>zeigt</a:t>
            </a:r>
            <a:r>
              <a:rPr lang="en-GB" dirty="0"/>
              <a:t> die 0 Grad </a:t>
            </a:r>
            <a:r>
              <a:rPr lang="en-GB" dirty="0" err="1"/>
              <a:t>Bilder</a:t>
            </a:r>
            <a:r>
              <a:rPr lang="en-GB" dirty="0"/>
              <a:t> und das </a:t>
            </a:r>
            <a:r>
              <a:rPr lang="en-GB" dirty="0" err="1"/>
              <a:t>rechte</a:t>
            </a:r>
            <a:r>
              <a:rPr lang="en-GB" dirty="0"/>
              <a:t> die 45 Grad </a:t>
            </a:r>
            <a:r>
              <a:rPr lang="en-GB" dirty="0" err="1"/>
              <a:t>Bilder</a:t>
            </a:r>
            <a:r>
              <a:rPr lang="en-GB" dirty="0"/>
              <a:t>. </a:t>
            </a:r>
          </a:p>
          <a:p>
            <a:pPr marL="171450" indent="-171450">
              <a:buFontTx/>
              <a:buChar char="-"/>
            </a:pPr>
            <a:r>
              <a:rPr lang="en-GB" dirty="0" err="1"/>
              <a:t>Wir</a:t>
            </a:r>
            <a:r>
              <a:rPr lang="en-GB" dirty="0"/>
              <a:t> </a:t>
            </a:r>
            <a:r>
              <a:rPr lang="en-GB" dirty="0" err="1"/>
              <a:t>haben</a:t>
            </a:r>
            <a:r>
              <a:rPr lang="en-GB" dirty="0"/>
              <a:t> </a:t>
            </a:r>
            <a:r>
              <a:rPr lang="en-GB" dirty="0" err="1"/>
              <a:t>dann</a:t>
            </a:r>
            <a:r>
              <a:rPr lang="en-GB" dirty="0"/>
              <a:t> </a:t>
            </a:r>
            <a:r>
              <a:rPr lang="en-GB" dirty="0" err="1"/>
              <a:t>jedes</a:t>
            </a:r>
            <a:r>
              <a:rPr lang="en-GB" dirty="0"/>
              <a:t> </a:t>
            </a:r>
            <a:r>
              <a:rPr lang="en-GB" dirty="0" err="1"/>
              <a:t>Linienpaar</a:t>
            </a:r>
            <a:r>
              <a:rPr lang="en-GB" dirty="0"/>
              <a:t> Sagittal und Radial </a:t>
            </a:r>
            <a:r>
              <a:rPr lang="en-GB" dirty="0" err="1"/>
              <a:t>aufgenommen</a:t>
            </a:r>
            <a:r>
              <a:rPr lang="en-GB" dirty="0"/>
              <a:t> und </a:t>
            </a:r>
            <a:r>
              <a:rPr lang="en-GB" dirty="0" err="1"/>
              <a:t>haben</a:t>
            </a:r>
            <a:r>
              <a:rPr lang="en-GB" dirty="0"/>
              <a:t> </a:t>
            </a:r>
            <a:r>
              <a:rPr lang="en-GB" dirty="0" err="1"/>
              <a:t>dann</a:t>
            </a:r>
            <a:r>
              <a:rPr lang="en-GB" dirty="0"/>
              <a:t> die </a:t>
            </a:r>
            <a:r>
              <a:rPr lang="en-GB" dirty="0" err="1"/>
              <a:t>Bildausschnitte</a:t>
            </a:r>
            <a:r>
              <a:rPr lang="en-GB" dirty="0"/>
              <a:t> </a:t>
            </a:r>
            <a:r>
              <a:rPr lang="en-GB" dirty="0" err="1"/>
              <a:t>mit</a:t>
            </a:r>
            <a:r>
              <a:rPr lang="en-GB" dirty="0"/>
              <a:t> </a:t>
            </a:r>
            <a:r>
              <a:rPr lang="en-GB" dirty="0" err="1"/>
              <a:t>dem</a:t>
            </a:r>
            <a:r>
              <a:rPr lang="en-GB" dirty="0"/>
              <a:t> </a:t>
            </a:r>
            <a:r>
              <a:rPr lang="en-GB" dirty="0" err="1"/>
              <a:t>eben</a:t>
            </a:r>
            <a:r>
              <a:rPr lang="en-GB" dirty="0"/>
              <a:t> </a:t>
            </a:r>
            <a:r>
              <a:rPr lang="en-GB" dirty="0" err="1"/>
              <a:t>genannten</a:t>
            </a:r>
            <a:r>
              <a:rPr lang="en-GB" dirty="0"/>
              <a:t> </a:t>
            </a:r>
            <a:r>
              <a:rPr lang="en-GB" dirty="0" err="1"/>
              <a:t>Snippingtool</a:t>
            </a:r>
            <a:r>
              <a:rPr lang="en-GB" dirty="0"/>
              <a:t> </a:t>
            </a:r>
            <a:r>
              <a:rPr lang="en-GB" dirty="0" err="1"/>
              <a:t>gemacht</a:t>
            </a:r>
            <a:r>
              <a:rPr lang="en-GB" dirty="0"/>
              <a:t> und erst </a:t>
            </a:r>
            <a:r>
              <a:rPr lang="en-GB" dirty="0" err="1"/>
              <a:t>dann</a:t>
            </a:r>
            <a:r>
              <a:rPr lang="en-GB" dirty="0"/>
              <a:t> </a:t>
            </a:r>
            <a:r>
              <a:rPr lang="en-GB" dirty="0" err="1"/>
              <a:t>unsere</a:t>
            </a:r>
            <a:r>
              <a:rPr lang="en-GB" dirty="0"/>
              <a:t> MTF </a:t>
            </a:r>
            <a:r>
              <a:rPr lang="en-GB" dirty="0" err="1"/>
              <a:t>berechnet</a:t>
            </a:r>
            <a:r>
              <a:rPr lang="en-GB" dirty="0"/>
              <a:t>.</a:t>
            </a:r>
          </a:p>
          <a:p>
            <a:pPr marL="171450" indent="-171450">
              <a:buFontTx/>
              <a:buChar char="-"/>
            </a:pPr>
            <a:r>
              <a:rPr lang="en-GB" dirty="0" err="1"/>
              <a:t>Durch</a:t>
            </a:r>
            <a:r>
              <a:rPr lang="en-GB" dirty="0"/>
              <a:t> das </a:t>
            </a:r>
            <a:r>
              <a:rPr lang="en-GB" dirty="0" err="1"/>
              <a:t>Snippingtool</a:t>
            </a:r>
            <a:r>
              <a:rPr lang="en-GB" dirty="0"/>
              <a:t> </a:t>
            </a:r>
            <a:r>
              <a:rPr lang="en-GB" dirty="0" err="1"/>
              <a:t>haben</a:t>
            </a:r>
            <a:r>
              <a:rPr lang="en-GB" dirty="0"/>
              <a:t> </a:t>
            </a:r>
            <a:r>
              <a:rPr lang="en-GB" dirty="0" err="1"/>
              <a:t>wir</a:t>
            </a:r>
            <a:r>
              <a:rPr lang="en-GB" dirty="0"/>
              <a:t> </a:t>
            </a:r>
            <a:r>
              <a:rPr lang="en-GB" dirty="0" err="1"/>
              <a:t>uns</a:t>
            </a:r>
            <a:r>
              <a:rPr lang="en-GB" dirty="0"/>
              <a:t> </a:t>
            </a:r>
            <a:r>
              <a:rPr lang="en-GB" dirty="0" err="1"/>
              <a:t>idealisierte</a:t>
            </a:r>
            <a:r>
              <a:rPr lang="en-GB" dirty="0"/>
              <a:t> </a:t>
            </a:r>
            <a:r>
              <a:rPr lang="en-GB" dirty="0" err="1"/>
              <a:t>Bedingungen</a:t>
            </a:r>
            <a:r>
              <a:rPr lang="en-GB" dirty="0"/>
              <a:t> </a:t>
            </a:r>
            <a:r>
              <a:rPr lang="en-GB" dirty="0" err="1"/>
              <a:t>erhoft</a:t>
            </a:r>
            <a:r>
              <a:rPr lang="en-GB" dirty="0"/>
              <a:t>, </a:t>
            </a:r>
            <a:r>
              <a:rPr lang="en-GB" dirty="0" err="1"/>
              <a:t>gerade</a:t>
            </a:r>
            <a:r>
              <a:rPr lang="en-GB" dirty="0"/>
              <a:t> in </a:t>
            </a:r>
            <a:r>
              <a:rPr lang="en-GB" dirty="0" err="1"/>
              <a:t>Bezug</a:t>
            </a:r>
            <a:r>
              <a:rPr lang="en-GB" dirty="0"/>
              <a:t> auf die </a:t>
            </a:r>
            <a:r>
              <a:rPr lang="en-GB" dirty="0" err="1"/>
              <a:t>Bildgröße</a:t>
            </a:r>
            <a:r>
              <a:rPr lang="en-GB" dirty="0"/>
              <a:t> und Position. </a:t>
            </a:r>
          </a:p>
          <a:p>
            <a:pPr marL="171450" indent="-171450">
              <a:buFontTx/>
              <a:buChar char="-"/>
            </a:pPr>
            <a:r>
              <a:rPr lang="en-GB" dirty="0" err="1"/>
              <a:t>Allerdings</a:t>
            </a:r>
            <a:r>
              <a:rPr lang="en-GB" dirty="0"/>
              <a:t> </a:t>
            </a:r>
            <a:r>
              <a:rPr lang="en-GB" dirty="0" err="1"/>
              <a:t>mussten</a:t>
            </a:r>
            <a:r>
              <a:rPr lang="en-GB" dirty="0"/>
              <a:t> </a:t>
            </a:r>
            <a:r>
              <a:rPr lang="en-GB" dirty="0" err="1"/>
              <a:t>wir</a:t>
            </a:r>
            <a:r>
              <a:rPr lang="en-GB" dirty="0"/>
              <a:t> </a:t>
            </a:r>
            <a:r>
              <a:rPr lang="en-GB" dirty="0" err="1"/>
              <a:t>feststellen</a:t>
            </a:r>
            <a:r>
              <a:rPr lang="en-GB" dirty="0"/>
              <a:t>, </a:t>
            </a:r>
            <a:r>
              <a:rPr lang="en-GB" dirty="0" err="1"/>
              <a:t>dass</a:t>
            </a:r>
            <a:r>
              <a:rPr lang="en-GB" dirty="0"/>
              <a:t> die </a:t>
            </a:r>
            <a:r>
              <a:rPr lang="en-GB" dirty="0" err="1"/>
              <a:t>Qualität</a:t>
            </a:r>
            <a:r>
              <a:rPr lang="en-GB" dirty="0"/>
              <a:t> der </a:t>
            </a:r>
            <a:r>
              <a:rPr lang="en-GB" dirty="0" err="1"/>
              <a:t>Bilder</a:t>
            </a:r>
            <a:r>
              <a:rPr lang="en-GB" dirty="0"/>
              <a:t> den </a:t>
            </a:r>
            <a:r>
              <a:rPr lang="en-GB" dirty="0" err="1"/>
              <a:t>größten</a:t>
            </a:r>
            <a:r>
              <a:rPr lang="en-GB" dirty="0"/>
              <a:t> </a:t>
            </a:r>
            <a:r>
              <a:rPr lang="en-GB" dirty="0" err="1"/>
              <a:t>Faktor</a:t>
            </a:r>
            <a:r>
              <a:rPr lang="en-GB" dirty="0"/>
              <a:t> auf die </a:t>
            </a:r>
            <a:r>
              <a:rPr lang="en-GB" dirty="0" err="1"/>
              <a:t>Messung</a:t>
            </a:r>
            <a:r>
              <a:rPr lang="en-GB" dirty="0"/>
              <a:t> </a:t>
            </a:r>
            <a:r>
              <a:rPr lang="en-GB" dirty="0" err="1"/>
              <a:t>haben</a:t>
            </a:r>
            <a:r>
              <a:rPr lang="en-GB" dirty="0"/>
              <a:t> und </a:t>
            </a:r>
            <a:r>
              <a:rPr lang="en-GB" dirty="0" err="1"/>
              <a:t>mussten</a:t>
            </a:r>
            <a:r>
              <a:rPr lang="en-GB" dirty="0"/>
              <a:t> </a:t>
            </a:r>
            <a:r>
              <a:rPr lang="en-GB" dirty="0" err="1"/>
              <a:t>deshalb</a:t>
            </a:r>
            <a:r>
              <a:rPr lang="en-GB" dirty="0"/>
              <a:t> </a:t>
            </a:r>
            <a:r>
              <a:rPr lang="en-GB" dirty="0" err="1"/>
              <a:t>mehrfach</a:t>
            </a:r>
            <a:r>
              <a:rPr lang="en-GB" dirty="0"/>
              <a:t> </a:t>
            </a:r>
            <a:r>
              <a:rPr lang="en-GB" dirty="0" err="1"/>
              <a:t>Bilder</a:t>
            </a:r>
            <a:r>
              <a:rPr lang="en-GB" dirty="0"/>
              <a:t> </a:t>
            </a:r>
            <a:r>
              <a:rPr lang="en-GB" dirty="0" err="1"/>
              <a:t>machen</a:t>
            </a:r>
            <a:r>
              <a:rPr lang="en-GB" dirty="0"/>
              <a:t> um </a:t>
            </a:r>
            <a:r>
              <a:rPr lang="en-GB" dirty="0" err="1"/>
              <a:t>gute</a:t>
            </a:r>
            <a:r>
              <a:rPr lang="en-GB" dirty="0"/>
              <a:t> </a:t>
            </a:r>
            <a:r>
              <a:rPr lang="en-GB" dirty="0" err="1"/>
              <a:t>Ergebnisse</a:t>
            </a:r>
            <a:r>
              <a:rPr lang="en-GB" dirty="0"/>
              <a:t> </a:t>
            </a:r>
            <a:r>
              <a:rPr lang="en-GB" dirty="0" err="1"/>
              <a:t>zu</a:t>
            </a:r>
            <a:r>
              <a:rPr lang="en-GB" dirty="0"/>
              <a:t> </a:t>
            </a:r>
            <a:r>
              <a:rPr lang="en-GB" dirty="0" err="1"/>
              <a:t>bekommen</a:t>
            </a:r>
            <a:r>
              <a:rPr lang="en-GB" dirty="0"/>
              <a:t>.</a:t>
            </a:r>
          </a:p>
          <a:p>
            <a:pPr marL="171450" indent="-171450">
              <a:buFontTx/>
              <a:buChar char="-"/>
            </a:pPr>
            <a:r>
              <a:rPr lang="en-GB" dirty="0" err="1"/>
              <a:t>Beleuchtet</a:t>
            </a:r>
            <a:r>
              <a:rPr lang="en-GB" dirty="0"/>
              <a:t> </a:t>
            </a:r>
            <a:r>
              <a:rPr lang="en-GB" dirty="0" err="1"/>
              <a:t>haben</a:t>
            </a:r>
            <a:r>
              <a:rPr lang="en-GB" dirty="0"/>
              <a:t> </a:t>
            </a:r>
            <a:r>
              <a:rPr lang="en-GB" dirty="0" err="1"/>
              <a:t>wir</a:t>
            </a:r>
            <a:r>
              <a:rPr lang="en-GB" dirty="0"/>
              <a:t> </a:t>
            </a:r>
            <a:r>
              <a:rPr lang="en-GB" dirty="0" err="1"/>
              <a:t>dann</a:t>
            </a:r>
            <a:r>
              <a:rPr lang="en-GB" dirty="0"/>
              <a:t> </a:t>
            </a:r>
            <a:r>
              <a:rPr lang="en-GB" dirty="0" err="1"/>
              <a:t>jeden</a:t>
            </a:r>
            <a:r>
              <a:rPr lang="en-GB" dirty="0"/>
              <a:t> Position </a:t>
            </a:r>
            <a:r>
              <a:rPr lang="en-GB" dirty="0" err="1"/>
              <a:t>seperat</a:t>
            </a:r>
            <a:r>
              <a:rPr lang="en-GB" dirty="0"/>
              <a:t> </a:t>
            </a:r>
            <a:r>
              <a:rPr lang="en-GB" dirty="0" err="1"/>
              <a:t>mit</a:t>
            </a:r>
            <a:r>
              <a:rPr lang="en-GB" dirty="0"/>
              <a:t> der LED </a:t>
            </a:r>
            <a:r>
              <a:rPr lang="en-GB" dirty="0" err="1"/>
              <a:t>beider</a:t>
            </a:r>
            <a:r>
              <a:rPr lang="en-GB" dirty="0"/>
              <a:t> </a:t>
            </a:r>
            <a:r>
              <a:rPr lang="en-GB" dirty="0" err="1"/>
              <a:t>Handys</a:t>
            </a:r>
            <a:r>
              <a:rPr lang="en-GB" dirty="0"/>
              <a:t>.</a:t>
            </a:r>
          </a:p>
        </p:txBody>
      </p:sp>
      <p:sp>
        <p:nvSpPr>
          <p:cNvPr id="4" name="Foliennummernplatzhalter 3"/>
          <p:cNvSpPr>
            <a:spLocks noGrp="1"/>
          </p:cNvSpPr>
          <p:nvPr>
            <p:ph type="sldNum" sz="quarter" idx="5"/>
          </p:nvPr>
        </p:nvSpPr>
        <p:spPr/>
        <p:txBody>
          <a:bodyPr/>
          <a:lstStyle/>
          <a:p>
            <a:fld id="{1B0A00CA-4A8A-4F2F-B512-8DD0DA243BFB}" type="slidenum">
              <a:rPr lang="en-GB" smtClean="0"/>
              <a:t>5</a:t>
            </a:fld>
            <a:endParaRPr lang="en-GB"/>
          </a:p>
        </p:txBody>
      </p:sp>
    </p:spTree>
    <p:extLst>
      <p:ext uri="{BB962C8B-B14F-4D97-AF65-F5344CB8AC3E}">
        <p14:creationId xmlns:p14="http://schemas.microsoft.com/office/powerpoint/2010/main" val="42791263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Keine Sorge, dass sieht jetzt auf den ersten Blick kompliziert aus, wir werden das aber gleich auseinander nehmen.</a:t>
            </a:r>
          </a:p>
          <a:p>
            <a:r>
              <a:rPr lang="en-GB" dirty="0"/>
              <a:t>- </a:t>
            </a:r>
            <a:r>
              <a:rPr lang="en-GB" dirty="0" err="1"/>
              <a:t>Wir</a:t>
            </a:r>
            <a:r>
              <a:rPr lang="en-GB" dirty="0"/>
              <a:t> </a:t>
            </a:r>
            <a:r>
              <a:rPr lang="en-GB" dirty="0" err="1"/>
              <a:t>haben</a:t>
            </a:r>
            <a:r>
              <a:rPr lang="en-GB" dirty="0"/>
              <a:t> die MTF plots </a:t>
            </a:r>
            <a:r>
              <a:rPr lang="en-GB" dirty="0" err="1"/>
              <a:t>generell</a:t>
            </a:r>
            <a:r>
              <a:rPr lang="en-GB" dirty="0"/>
              <a:t> so </a:t>
            </a:r>
            <a:r>
              <a:rPr lang="en-GB" dirty="0" err="1"/>
              <a:t>aufgeteilt</a:t>
            </a:r>
            <a:r>
              <a:rPr lang="en-GB" dirty="0"/>
              <a:t>, </a:t>
            </a:r>
            <a:r>
              <a:rPr lang="en-GB" dirty="0" err="1"/>
              <a:t>dass</a:t>
            </a:r>
            <a:r>
              <a:rPr lang="en-GB" dirty="0"/>
              <a:t> die </a:t>
            </a:r>
            <a:r>
              <a:rPr lang="en-GB" dirty="0" err="1"/>
              <a:t>grünen</a:t>
            </a:r>
            <a:r>
              <a:rPr lang="en-GB" dirty="0"/>
              <a:t> </a:t>
            </a:r>
            <a:r>
              <a:rPr lang="en-GB" dirty="0" err="1"/>
              <a:t>Linien</a:t>
            </a:r>
            <a:r>
              <a:rPr lang="en-GB" dirty="0"/>
              <a:t> die 10 </a:t>
            </a:r>
            <a:r>
              <a:rPr lang="en-GB" dirty="0" err="1"/>
              <a:t>lp</a:t>
            </a:r>
            <a:r>
              <a:rPr lang="en-GB" dirty="0"/>
              <a:t> </a:t>
            </a:r>
            <a:r>
              <a:rPr lang="en-GB" dirty="0" err="1"/>
              <a:t>sind</a:t>
            </a:r>
            <a:r>
              <a:rPr lang="en-GB" dirty="0"/>
              <a:t> und die </a:t>
            </a:r>
            <a:r>
              <a:rPr lang="en-GB" dirty="0" err="1"/>
              <a:t>blauen</a:t>
            </a:r>
            <a:r>
              <a:rPr lang="en-GB" dirty="0"/>
              <a:t>….   … cyan die 32 </a:t>
            </a:r>
            <a:r>
              <a:rPr lang="en-GB" dirty="0" err="1"/>
              <a:t>lp</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6</a:t>
            </a:fld>
            <a:endParaRPr lang="en-GB"/>
          </a:p>
        </p:txBody>
      </p:sp>
    </p:spTree>
    <p:extLst>
      <p:ext uri="{BB962C8B-B14F-4D97-AF65-F5344CB8AC3E}">
        <p14:creationId xmlns:p14="http://schemas.microsoft.com/office/powerpoint/2010/main" val="198572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r>
              <a:rPr lang="de-DE" dirty="0"/>
              <a:t>- Hier sehen wir alle 0 Grad Bilder, </a:t>
            </a:r>
          </a:p>
          <a:p>
            <a:pPr marL="171450" indent="-171450">
              <a:buFontTx/>
              <a:buChar char="-"/>
            </a:pPr>
            <a:r>
              <a:rPr lang="de-DE" dirty="0"/>
              <a:t>Deutlich zu sehen ist, dass es zwischen 10 und 25 </a:t>
            </a:r>
            <a:r>
              <a:rPr lang="de-DE" dirty="0" err="1"/>
              <a:t>lp</a:t>
            </a:r>
            <a:r>
              <a:rPr lang="de-DE" dirty="0"/>
              <a:t> nur geringe Abweichen vorhanden sind, also einen guten und einigermaßen konstanten Kontrast auf weißen.</a:t>
            </a:r>
          </a:p>
          <a:p>
            <a:pPr marL="171450" indent="-171450">
              <a:buFontTx/>
              <a:buChar char="-"/>
            </a:pPr>
            <a:r>
              <a:rPr lang="de-DE" dirty="0"/>
              <a:t>Bei den 32 </a:t>
            </a:r>
            <a:r>
              <a:rPr lang="de-DE" dirty="0" err="1"/>
              <a:t>lp</a:t>
            </a:r>
            <a:r>
              <a:rPr lang="de-DE" dirty="0"/>
              <a:t> sehen wir aber ein deutlichen Einbruch. Genau deshalb haben wir die 32 </a:t>
            </a:r>
            <a:r>
              <a:rPr lang="de-DE" dirty="0" err="1"/>
              <a:t>lp</a:t>
            </a:r>
            <a:r>
              <a:rPr lang="de-DE" dirty="0"/>
              <a:t> hier mit aufgenommen. Die 50 er und die 100er brechen dann noch weiter ein, haben diese aber hier nicht mehr dargestellt weil des das Diagramm dann einfach zu voll wird.</a:t>
            </a:r>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7</a:t>
            </a:fld>
            <a:endParaRPr lang="en-GB"/>
          </a:p>
        </p:txBody>
      </p:sp>
    </p:spTree>
    <p:extLst>
      <p:ext uri="{BB962C8B-B14F-4D97-AF65-F5344CB8AC3E}">
        <p14:creationId xmlns:p14="http://schemas.microsoft.com/office/powerpoint/2010/main" val="3141081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sehen wir alle 45 Grad Bilder, </a:t>
            </a:r>
          </a:p>
          <a:p>
            <a:pPr marL="171450" indent="-171450">
              <a:buFontTx/>
              <a:buChar char="-"/>
            </a:pPr>
            <a:r>
              <a:rPr lang="de-DE" dirty="0"/>
              <a:t>Und hier ist das dann auf den ersten Blick nicht mehr so einfach, Da haben wir auch festgestellt, dass die Qualität der Bilder doch einiges ausmacht.</a:t>
            </a:r>
          </a:p>
          <a:p>
            <a:pPr marL="171450" indent="-171450">
              <a:buFontTx/>
              <a:buChar char="-"/>
            </a:pPr>
            <a:r>
              <a:rPr lang="de-DE" dirty="0"/>
              <a:t>Generell lässt sich aber schon noch die gleiche Aussage wie bei den 0 Grad Bildern treffen, also gerade in Bezug auf die 32 </a:t>
            </a:r>
            <a:r>
              <a:rPr lang="de-DE" dirty="0" err="1"/>
              <a:t>lp</a:t>
            </a:r>
            <a:r>
              <a:rPr lang="de-DE" dirty="0"/>
              <a:t>.</a:t>
            </a:r>
          </a:p>
          <a:p>
            <a:pPr marL="171450" indent="-171450">
              <a:buFontTx/>
              <a:buChar char="-"/>
            </a:pPr>
            <a:endParaRPr lang="de-DE" dirty="0"/>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8</a:t>
            </a:fld>
            <a:endParaRPr lang="en-GB"/>
          </a:p>
        </p:txBody>
      </p:sp>
    </p:spTree>
    <p:extLst>
      <p:ext uri="{BB962C8B-B14F-4D97-AF65-F5344CB8AC3E}">
        <p14:creationId xmlns:p14="http://schemas.microsoft.com/office/powerpoint/2010/main" val="28184546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Lavinia:</a:t>
            </a:r>
          </a:p>
          <a:p>
            <a:pPr marL="171450" indent="-171450">
              <a:buFontTx/>
              <a:buChar char="-"/>
            </a:pPr>
            <a:r>
              <a:rPr lang="de-DE" dirty="0"/>
              <a:t>Hier nochmal alle Plots als Zusammenfassung.</a:t>
            </a:r>
          </a:p>
          <a:p>
            <a:pPr marL="171450" indent="-171450">
              <a:buFontTx/>
              <a:buChar char="-"/>
            </a:pPr>
            <a:r>
              <a:rPr lang="de-DE" dirty="0"/>
              <a:t>Hier lässt sich sagen, dass die 0 Grad Bilder eine bessere MTF auf weißen. Es aber zwischen Sagittal und Radial nur geringe Abweichungen gibt.</a:t>
            </a:r>
          </a:p>
          <a:p>
            <a:pPr marL="171450" indent="-171450">
              <a:buFontTx/>
              <a:buChar char="-"/>
            </a:pPr>
            <a:r>
              <a:rPr lang="de-DE" dirty="0"/>
              <a:t>Euch sicher aufgefallen dass es hier bei den 25 </a:t>
            </a:r>
            <a:r>
              <a:rPr lang="de-DE" dirty="0" err="1"/>
              <a:t>lp</a:t>
            </a:r>
            <a:r>
              <a:rPr lang="de-DE" dirty="0"/>
              <a:t> einen Ausreißer gibt, und auch der ist genau wie bei dem Zickzackverlauf bei den 45 Grad Bildern auf die Bildqualität zurückzuführen.</a:t>
            </a:r>
          </a:p>
          <a:p>
            <a:pPr marL="171450" indent="-171450">
              <a:buFontTx/>
              <a:buChar char="-"/>
            </a:pPr>
            <a:r>
              <a:rPr lang="de-DE" dirty="0"/>
              <a:t>Wir haben das hier mal veranschaulicht und bei den beiden Bildern sieht man einen deutlichen unterschied. Gerade in Bezug auf den Kontrast.</a:t>
            </a:r>
          </a:p>
          <a:p>
            <a:endParaRPr lang="de-DE" dirty="0"/>
          </a:p>
          <a:p>
            <a:endParaRPr lang="en-GB" dirty="0"/>
          </a:p>
        </p:txBody>
      </p:sp>
      <p:sp>
        <p:nvSpPr>
          <p:cNvPr id="4" name="Foliennummernplatzhalter 3"/>
          <p:cNvSpPr>
            <a:spLocks noGrp="1"/>
          </p:cNvSpPr>
          <p:nvPr>
            <p:ph type="sldNum" sz="quarter" idx="5"/>
          </p:nvPr>
        </p:nvSpPr>
        <p:spPr/>
        <p:txBody>
          <a:bodyPr/>
          <a:lstStyle/>
          <a:p>
            <a:fld id="{1B0A00CA-4A8A-4F2F-B512-8DD0DA243BFB}" type="slidenum">
              <a:rPr lang="en-GB" smtClean="0"/>
              <a:t>9</a:t>
            </a:fld>
            <a:endParaRPr lang="en-GB"/>
          </a:p>
        </p:txBody>
      </p:sp>
    </p:spTree>
    <p:extLst>
      <p:ext uri="{BB962C8B-B14F-4D97-AF65-F5344CB8AC3E}">
        <p14:creationId xmlns:p14="http://schemas.microsoft.com/office/powerpoint/2010/main" val="34356604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xml"/><Relationship Id="rId1" Type="http://schemas.openxmlformats.org/officeDocument/2006/relationships/vmlDrawing" Target="../drawings/vmlDrawing1.vml"/><Relationship Id="rId5" Type="http://schemas.openxmlformats.org/officeDocument/2006/relationships/image" Target="../media/image3.emf"/><Relationship Id="rId4" Type="http://schemas.openxmlformats.org/officeDocument/2006/relationships/oleObject" Target="../embeddings/oleObject1.bin"/></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9FA9759-03D6-4A5C-A3AA-C32DB3737D54}"/>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GB"/>
          </a:p>
        </p:txBody>
      </p:sp>
      <p:sp>
        <p:nvSpPr>
          <p:cNvPr id="3" name="Untertitel 2">
            <a:extLst>
              <a:ext uri="{FF2B5EF4-FFF2-40B4-BE49-F238E27FC236}">
                <a16:creationId xmlns:a16="http://schemas.microsoft.com/office/drawing/2014/main" id="{307B7549-8CBC-4388-A69C-E34D0D52166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GB"/>
          </a:p>
        </p:txBody>
      </p:sp>
      <p:sp>
        <p:nvSpPr>
          <p:cNvPr id="4" name="Datumsplatzhalter 3">
            <a:extLst>
              <a:ext uri="{FF2B5EF4-FFF2-40B4-BE49-F238E27FC236}">
                <a16:creationId xmlns:a16="http://schemas.microsoft.com/office/drawing/2014/main" id="{E73C1B78-22F1-40DA-B02D-A786BC987A4B}"/>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48446351-ECC2-40EA-8263-50636C8B318C}"/>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CD953BC-4FEB-4611-8362-CC17FC814A1F}"/>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707237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C4A8BB9-E246-4ACA-84CB-56B1925B6AC6}"/>
              </a:ext>
            </a:extLst>
          </p:cNvPr>
          <p:cNvSpPr>
            <a:spLocks noGrp="1"/>
          </p:cNvSpPr>
          <p:nvPr>
            <p:ph type="title"/>
          </p:nvPr>
        </p:nvSpPr>
        <p:spPr/>
        <p:txBody>
          <a:bodyPr/>
          <a:lstStyle/>
          <a:p>
            <a:r>
              <a:rPr lang="de-DE"/>
              <a:t>Mastertitelformat bearbeiten</a:t>
            </a:r>
            <a:endParaRPr lang="en-GB"/>
          </a:p>
        </p:txBody>
      </p:sp>
      <p:sp>
        <p:nvSpPr>
          <p:cNvPr id="3" name="Vertikaler Textplatzhalter 2">
            <a:extLst>
              <a:ext uri="{FF2B5EF4-FFF2-40B4-BE49-F238E27FC236}">
                <a16:creationId xmlns:a16="http://schemas.microsoft.com/office/drawing/2014/main" id="{55637600-0997-48D2-AE22-31CC34DFFB7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6063DE24-AACD-4A74-917B-36E9565CB7B2}"/>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5D6DE470-4490-4D18-95BD-4A74C05089D4}"/>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81882F3B-726D-40FE-B9F1-47667364C3CF}"/>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2043893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B5F1D19E-3462-4352-93F9-04BE30B626CB}"/>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GB"/>
          </a:p>
        </p:txBody>
      </p:sp>
      <p:sp>
        <p:nvSpPr>
          <p:cNvPr id="3" name="Vertikaler Textplatzhalter 2">
            <a:extLst>
              <a:ext uri="{FF2B5EF4-FFF2-40B4-BE49-F238E27FC236}">
                <a16:creationId xmlns:a16="http://schemas.microsoft.com/office/drawing/2014/main" id="{60A58DA0-BE23-4CE1-801C-89E3E40A1E6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007816D4-218A-4232-A8ED-31F50D2C5CBC}"/>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F50B9294-6834-4F96-9D7F-C848E302629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26FD502D-AA8B-402C-B69E-F8D5C9535201}"/>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98123361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el 3">
    <p:bg>
      <p:bgPr>
        <a:solidFill>
          <a:schemeClr val="bg1">
            <a:alpha val="0"/>
          </a:schemeClr>
        </a:solidFill>
        <a:effectLst/>
      </p:bgPr>
    </p:bg>
    <p:spTree>
      <p:nvGrpSpPr>
        <p:cNvPr id="1" name=""/>
        <p:cNvGrpSpPr/>
        <p:nvPr/>
      </p:nvGrpSpPr>
      <p:grpSpPr>
        <a:xfrm>
          <a:off x="0" y="0"/>
          <a:ext cx="0" cy="0"/>
          <a:chOff x="0" y="0"/>
          <a:chExt cx="0" cy="0"/>
        </a:xfrm>
      </p:grpSpPr>
      <p:sp>
        <p:nvSpPr>
          <p:cNvPr id="97" name="Rechteck 96"/>
          <p:cNvSpPr/>
          <p:nvPr userDrawn="1"/>
        </p:nvSpPr>
        <p:spPr>
          <a:xfrm>
            <a:off x="0" y="0"/>
            <a:ext cx="12192000" cy="6858000"/>
          </a:xfrm>
          <a:prstGeom prst="rect">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nvGrpSpPr>
          <p:cNvPr id="98" name="Gruppieren 97"/>
          <p:cNvGrpSpPr/>
          <p:nvPr userDrawn="1"/>
        </p:nvGrpSpPr>
        <p:grpSpPr>
          <a:xfrm rot="20403041">
            <a:off x="-1234365" y="2516808"/>
            <a:ext cx="7785849" cy="3965969"/>
            <a:chOff x="-495300" y="2228850"/>
            <a:chExt cx="5848350" cy="3960000"/>
          </a:xfrm>
        </p:grpSpPr>
        <p:sp>
          <p:nvSpPr>
            <p:cNvPr id="99" name="Ellipse 98"/>
            <p:cNvSpPr/>
            <p:nvPr userDrawn="1"/>
          </p:nvSpPr>
          <p:spPr>
            <a:xfrm>
              <a:off x="1409700" y="2228850"/>
              <a:ext cx="3943350" cy="3960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0" name="Rechteck 99"/>
            <p:cNvSpPr/>
            <p:nvPr userDrawn="1"/>
          </p:nvSpPr>
          <p:spPr>
            <a:xfrm>
              <a:off x="-495300" y="2228850"/>
              <a:ext cx="3876675" cy="3960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grpSp>
      <p:sp>
        <p:nvSpPr>
          <p:cNvPr id="6" name="Ellipse 5"/>
          <p:cNvSpPr/>
          <p:nvPr/>
        </p:nvSpPr>
        <p:spPr bwMode="black">
          <a:xfrm>
            <a:off x="3024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 name="Ellipse 6"/>
          <p:cNvSpPr/>
          <p:nvPr userDrawn="1"/>
        </p:nvSpPr>
        <p:spPr bwMode="black">
          <a:xfrm>
            <a:off x="7104086" y="758313"/>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 name="Ellipse 7"/>
          <p:cNvSpPr/>
          <p:nvPr/>
        </p:nvSpPr>
        <p:spPr bwMode="black">
          <a:xfrm>
            <a:off x="3024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 name="Ellipse 8"/>
          <p:cNvSpPr/>
          <p:nvPr/>
        </p:nvSpPr>
        <p:spPr bwMode="black">
          <a:xfrm>
            <a:off x="4032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 name="Ellipse 9"/>
          <p:cNvSpPr/>
          <p:nvPr/>
        </p:nvSpPr>
        <p:spPr bwMode="black">
          <a:xfrm>
            <a:off x="504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 name="Ellipse 10"/>
          <p:cNvSpPr/>
          <p:nvPr userDrawn="1"/>
        </p:nvSpPr>
        <p:spPr bwMode="black">
          <a:xfrm>
            <a:off x="604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 name="Ellipse 12"/>
          <p:cNvSpPr/>
          <p:nvPr userDrawn="1"/>
        </p:nvSpPr>
        <p:spPr bwMode="black">
          <a:xfrm>
            <a:off x="8112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 name="Ellipse 13"/>
          <p:cNvSpPr/>
          <p:nvPr userDrawn="1"/>
        </p:nvSpPr>
        <p:spPr bwMode="black">
          <a:xfrm>
            <a:off x="912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5" name="Ellipse 14"/>
          <p:cNvSpPr/>
          <p:nvPr userDrawn="1"/>
        </p:nvSpPr>
        <p:spPr bwMode="black">
          <a:xfrm>
            <a:off x="1012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6" name="Ellipse 45"/>
          <p:cNvSpPr/>
          <p:nvPr/>
        </p:nvSpPr>
        <p:spPr bwMode="black">
          <a:xfrm>
            <a:off x="9120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47" name="Ellipse 46"/>
          <p:cNvSpPr/>
          <p:nvPr/>
        </p:nvSpPr>
        <p:spPr bwMode="black">
          <a:xfrm>
            <a:off x="10128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7" name="Ellipse 56"/>
          <p:cNvSpPr/>
          <p:nvPr/>
        </p:nvSpPr>
        <p:spPr bwMode="black">
          <a:xfrm>
            <a:off x="9120242"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8" name="Ellipse 57"/>
          <p:cNvSpPr/>
          <p:nvPr/>
        </p:nvSpPr>
        <p:spPr bwMode="black">
          <a:xfrm>
            <a:off x="1008895" y="758356"/>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9" name="Ellipse 58"/>
          <p:cNvSpPr/>
          <p:nvPr userDrawn="1"/>
        </p:nvSpPr>
        <p:spPr bwMode="black">
          <a:xfrm>
            <a:off x="11136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2" name="Ellipse 61"/>
          <p:cNvSpPr/>
          <p:nvPr userDrawn="1"/>
        </p:nvSpPr>
        <p:spPr bwMode="black">
          <a:xfrm>
            <a:off x="11136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3" name="Ellipse 62"/>
          <p:cNvSpPr/>
          <p:nvPr userDrawn="1"/>
        </p:nvSpPr>
        <p:spPr bwMode="black">
          <a:xfrm>
            <a:off x="10065023" y="4488767"/>
            <a:ext cx="147571" cy="11067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4" name="Ellipse 63"/>
          <p:cNvSpPr/>
          <p:nvPr userDrawn="1"/>
        </p:nvSpPr>
        <p:spPr bwMode="black">
          <a:xfrm>
            <a:off x="11136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5" name="Ellipse 64"/>
          <p:cNvSpPr/>
          <p:nvPr/>
        </p:nvSpPr>
        <p:spPr bwMode="black">
          <a:xfrm>
            <a:off x="100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6" name="Ellipse 65"/>
          <p:cNvSpPr/>
          <p:nvPr/>
        </p:nvSpPr>
        <p:spPr bwMode="black">
          <a:xfrm>
            <a:off x="201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7" name="Ellipse 66"/>
          <p:cNvSpPr/>
          <p:nvPr/>
        </p:nvSpPr>
        <p:spPr bwMode="black">
          <a:xfrm>
            <a:off x="3024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8" name="Ellipse 67"/>
          <p:cNvSpPr/>
          <p:nvPr/>
        </p:nvSpPr>
        <p:spPr bwMode="black">
          <a:xfrm>
            <a:off x="403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69" name="Ellipse 68"/>
          <p:cNvSpPr/>
          <p:nvPr/>
        </p:nvSpPr>
        <p:spPr bwMode="black">
          <a:xfrm>
            <a:off x="504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0" name="Ellipse 69"/>
          <p:cNvSpPr/>
          <p:nvPr/>
        </p:nvSpPr>
        <p:spPr bwMode="black">
          <a:xfrm>
            <a:off x="604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1" name="Ellipse 70"/>
          <p:cNvSpPr/>
          <p:nvPr/>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2" name="Ellipse 71"/>
          <p:cNvSpPr/>
          <p:nvPr/>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3" name="Ellipse 72"/>
          <p:cNvSpPr/>
          <p:nvPr/>
        </p:nvSpPr>
        <p:spPr bwMode="black">
          <a:xfrm>
            <a:off x="811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         </a:t>
            </a:r>
          </a:p>
        </p:txBody>
      </p:sp>
      <p:sp>
        <p:nvSpPr>
          <p:cNvPr id="74" name="Ellipse 73"/>
          <p:cNvSpPr/>
          <p:nvPr/>
        </p:nvSpPr>
        <p:spPr bwMode="black">
          <a:xfrm>
            <a:off x="912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5" name="Ellipse 74"/>
          <p:cNvSpPr/>
          <p:nvPr/>
        </p:nvSpPr>
        <p:spPr bwMode="black">
          <a:xfrm>
            <a:off x="1012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6" name="Ellipse 75"/>
          <p:cNvSpPr/>
          <p:nvPr/>
        </p:nvSpPr>
        <p:spPr bwMode="black">
          <a:xfrm>
            <a:off x="100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7" name="Ellipse 76"/>
          <p:cNvSpPr/>
          <p:nvPr/>
        </p:nvSpPr>
        <p:spPr bwMode="black">
          <a:xfrm>
            <a:off x="3024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8" name="Ellipse 77"/>
          <p:cNvSpPr/>
          <p:nvPr/>
        </p:nvSpPr>
        <p:spPr bwMode="black">
          <a:xfrm>
            <a:off x="4032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79" name="Ellipse 78"/>
          <p:cNvSpPr/>
          <p:nvPr/>
        </p:nvSpPr>
        <p:spPr bwMode="black">
          <a:xfrm>
            <a:off x="504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0" name="Ellipse 79"/>
          <p:cNvSpPr/>
          <p:nvPr/>
        </p:nvSpPr>
        <p:spPr bwMode="black">
          <a:xfrm>
            <a:off x="604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1" name="Ellipse 80"/>
          <p:cNvSpPr/>
          <p:nvPr/>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2" name="Ellipse 81"/>
          <p:cNvSpPr/>
          <p:nvPr/>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3" name="Ellipse 82"/>
          <p:cNvSpPr/>
          <p:nvPr/>
        </p:nvSpPr>
        <p:spPr bwMode="black">
          <a:xfrm>
            <a:off x="8002748" y="6003130"/>
            <a:ext cx="237269" cy="17795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4" name="Ellipse 83"/>
          <p:cNvSpPr/>
          <p:nvPr/>
        </p:nvSpPr>
        <p:spPr bwMode="black">
          <a:xfrm>
            <a:off x="912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5" name="Ellipse 84"/>
          <p:cNvSpPr/>
          <p:nvPr userDrawn="1"/>
        </p:nvSpPr>
        <p:spPr bwMode="black">
          <a:xfrm>
            <a:off x="1113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6" name="Ellipse 85"/>
          <p:cNvSpPr/>
          <p:nvPr userDrawn="1"/>
        </p:nvSpPr>
        <p:spPr bwMode="black">
          <a:xfrm>
            <a:off x="1012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7" name="Ellipse 86"/>
          <p:cNvSpPr/>
          <p:nvPr userDrawn="1"/>
        </p:nvSpPr>
        <p:spPr bwMode="black">
          <a:xfrm>
            <a:off x="1113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8" name="Ellipse 87"/>
          <p:cNvSpPr/>
          <p:nvPr userDrawn="1"/>
        </p:nvSpPr>
        <p:spPr bwMode="black">
          <a:xfrm>
            <a:off x="8112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89" name="Ellipse 88"/>
          <p:cNvSpPr/>
          <p:nvPr userDrawn="1"/>
        </p:nvSpPr>
        <p:spPr bwMode="black">
          <a:xfrm>
            <a:off x="201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0" name="Ellipse 89"/>
          <p:cNvSpPr/>
          <p:nvPr userDrawn="1"/>
        </p:nvSpPr>
        <p:spPr bwMode="black">
          <a:xfrm>
            <a:off x="4032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1" name="Ellipse 90"/>
          <p:cNvSpPr/>
          <p:nvPr userDrawn="1"/>
        </p:nvSpPr>
        <p:spPr bwMode="black">
          <a:xfrm>
            <a:off x="5040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3" name="Ellipse 92"/>
          <p:cNvSpPr/>
          <p:nvPr userDrawn="1"/>
        </p:nvSpPr>
        <p:spPr bwMode="black">
          <a:xfrm>
            <a:off x="7104001" y="75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5" name="Ellipse 104"/>
          <p:cNvSpPr/>
          <p:nvPr userDrawn="1"/>
        </p:nvSpPr>
        <p:spPr>
          <a:xfrm>
            <a:off x="4822083" y="608767"/>
            <a:ext cx="430733" cy="31713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6" name="Ellipse 105"/>
          <p:cNvSpPr/>
          <p:nvPr userDrawn="1"/>
        </p:nvSpPr>
        <p:spPr>
          <a:xfrm>
            <a:off x="7648577" y="1169254"/>
            <a:ext cx="952500" cy="70130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7" name="Ellipse 106"/>
          <p:cNvSpPr/>
          <p:nvPr userDrawn="1"/>
        </p:nvSpPr>
        <p:spPr>
          <a:xfrm flipH="1">
            <a:off x="5403857" y="4855334"/>
            <a:ext cx="1308099" cy="9631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8" name="Ellipse 107"/>
          <p:cNvSpPr/>
          <p:nvPr userDrawn="1"/>
        </p:nvSpPr>
        <p:spPr>
          <a:xfrm flipH="1">
            <a:off x="9337107" y="3198764"/>
            <a:ext cx="1595837" cy="1174976"/>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9" name="Ellipse 108"/>
          <p:cNvSpPr/>
          <p:nvPr userDrawn="1"/>
        </p:nvSpPr>
        <p:spPr>
          <a:xfrm>
            <a:off x="10723452" y="4230052"/>
            <a:ext cx="852416" cy="62761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0" name="Ellipse 109"/>
          <p:cNvSpPr/>
          <p:nvPr userDrawn="1"/>
        </p:nvSpPr>
        <p:spPr>
          <a:xfrm>
            <a:off x="7818417" y="536930"/>
            <a:ext cx="606467" cy="446528"/>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cxnSp>
        <p:nvCxnSpPr>
          <p:cNvPr id="112" name="Gerade Verbindung 111"/>
          <p:cNvCxnSpPr/>
          <p:nvPr userDrawn="1"/>
        </p:nvCxnSpPr>
        <p:spPr>
          <a:xfrm flipH="1" flipV="1">
            <a:off x="6055399" y="761551"/>
            <a:ext cx="2070485" cy="7592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113" name="Grafik 11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620705" y="379065"/>
            <a:ext cx="3573996" cy="1531713"/>
          </a:xfrm>
          <a:prstGeom prst="rect">
            <a:avLst/>
          </a:prstGeom>
        </p:spPr>
      </p:pic>
      <p:sp>
        <p:nvSpPr>
          <p:cNvPr id="101" name="Datumsplatzhalter 12"/>
          <p:cNvSpPr txBox="1">
            <a:spLocks/>
          </p:cNvSpPr>
          <p:nvPr userDrawn="1"/>
        </p:nvSpPr>
        <p:spPr>
          <a:xfrm>
            <a:off x="9000823" y="6326127"/>
            <a:ext cx="1108023" cy="270666"/>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645E4C1-F56E-4B29-9002-9A8A417D2472}" type="datetimeFigureOut">
              <a:rPr lang="de-DE" sz="800" smtClean="0">
                <a:latin typeface="Arial" panose="020B0604020202020204" pitchFamily="34" charset="0"/>
                <a:cs typeface="Arial" panose="020B0604020202020204" pitchFamily="34" charset="0"/>
              </a:rPr>
              <a:pPr/>
              <a:t>22.01.2022</a:t>
            </a:fld>
            <a:endParaRPr lang="de-DE" sz="800" dirty="0">
              <a:latin typeface="Arial" panose="020B0604020202020204" pitchFamily="34" charset="0"/>
              <a:cs typeface="Arial" panose="020B0604020202020204" pitchFamily="34" charset="0"/>
            </a:endParaRPr>
          </a:p>
        </p:txBody>
      </p:sp>
      <p:sp>
        <p:nvSpPr>
          <p:cNvPr id="102" name="Fußzeilenplatzhalter 67"/>
          <p:cNvSpPr txBox="1">
            <a:spLocks/>
          </p:cNvSpPr>
          <p:nvPr userDrawn="1"/>
        </p:nvSpPr>
        <p:spPr>
          <a:xfrm>
            <a:off x="889879" y="6299852"/>
            <a:ext cx="1860080" cy="317012"/>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latin typeface="Arial" panose="020B0604020202020204" pitchFamily="34" charset="0"/>
                <a:cs typeface="Arial" panose="020B0604020202020204" pitchFamily="34" charset="0"/>
              </a:rPr>
              <a:t>Hochschule Konstanz</a:t>
            </a:r>
          </a:p>
        </p:txBody>
      </p:sp>
      <p:sp>
        <p:nvSpPr>
          <p:cNvPr id="94" name="Textplatzhalter 4"/>
          <p:cNvSpPr>
            <a:spLocks noGrp="1"/>
          </p:cNvSpPr>
          <p:nvPr>
            <p:ph type="body" sz="quarter" idx="11" hasCustomPrompt="1"/>
          </p:nvPr>
        </p:nvSpPr>
        <p:spPr>
          <a:xfrm>
            <a:off x="1877482" y="2770717"/>
            <a:ext cx="8288868" cy="385762"/>
          </a:xfrm>
          <a:prstGeom prst="rect">
            <a:avLst/>
          </a:prstGeom>
        </p:spPr>
        <p:txBody>
          <a:bodyPr/>
          <a:lstStyle>
            <a:lvl1pPr marL="0" indent="0">
              <a:buNone/>
              <a:defRPr sz="1800" baseline="0">
                <a:latin typeface="Arial" panose="020B0604020202020204" pitchFamily="34" charset="0"/>
                <a:cs typeface="Arial" panose="020B0604020202020204" pitchFamily="34" charset="0"/>
              </a:defRPr>
            </a:lvl1pPr>
          </a:lstStyle>
          <a:p>
            <a:pPr lvl="0"/>
            <a:r>
              <a:rPr lang="de-DE" dirty="0" err="1">
                <a:latin typeface="Arial" panose="020B0604020202020204" pitchFamily="34" charset="0"/>
                <a:cs typeface="Arial" panose="020B0604020202020204" pitchFamily="34" charset="0"/>
              </a:rPr>
              <a:t>Subtitel</a:t>
            </a:r>
            <a:r>
              <a:rPr lang="de-DE" dirty="0">
                <a:latin typeface="Arial" panose="020B0604020202020204" pitchFamily="34" charset="0"/>
                <a:cs typeface="Arial" panose="020B0604020202020204" pitchFamily="34" charset="0"/>
              </a:rPr>
              <a:t> Arial Regular</a:t>
            </a:r>
            <a:endParaRPr lang="de-DE" dirty="0"/>
          </a:p>
        </p:txBody>
      </p:sp>
      <p:sp>
        <p:nvSpPr>
          <p:cNvPr id="95" name="Inhaltsplatzhalter 2"/>
          <p:cNvSpPr>
            <a:spLocks noGrp="1"/>
          </p:cNvSpPr>
          <p:nvPr>
            <p:ph sz="quarter" idx="10" hasCustomPrompt="1"/>
          </p:nvPr>
        </p:nvSpPr>
        <p:spPr>
          <a:xfrm>
            <a:off x="1892299" y="2141508"/>
            <a:ext cx="8267700" cy="569912"/>
          </a:xfrm>
          <a:prstGeom prst="rect">
            <a:avLst/>
          </a:prstGeom>
        </p:spPr>
        <p:txBody>
          <a:bodyPr/>
          <a:lstStyle>
            <a:lvl1pPr marL="0" indent="0">
              <a:buNone/>
              <a:defRPr baseline="0">
                <a:latin typeface="Arial Black" panose="020B0A04020102020204" pitchFamily="34" charset="0"/>
                <a:cs typeface="Arial" panose="020B0604020202020204" pitchFamily="34" charset="0"/>
              </a:defRPr>
            </a:lvl1pPr>
          </a:lstStyle>
          <a:p>
            <a:pPr lvl="0"/>
            <a:r>
              <a:rPr lang="de-DE" dirty="0"/>
              <a:t>Titel Arial Black</a:t>
            </a:r>
          </a:p>
        </p:txBody>
      </p:sp>
      <p:pic>
        <p:nvPicPr>
          <p:cNvPr id="92" name="Grafik 9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08808" y="381165"/>
            <a:ext cx="2026784" cy="1520088"/>
          </a:xfrm>
          <a:prstGeom prst="rect">
            <a:avLst/>
          </a:prstGeom>
        </p:spPr>
      </p:pic>
    </p:spTree>
    <p:extLst>
      <p:ext uri="{BB962C8B-B14F-4D97-AF65-F5344CB8AC3E}">
        <p14:creationId xmlns:p14="http://schemas.microsoft.com/office/powerpoint/2010/main" val="37855399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3_Titelfolie">
    <p:spTree>
      <p:nvGrpSpPr>
        <p:cNvPr id="1" name=""/>
        <p:cNvGrpSpPr/>
        <p:nvPr/>
      </p:nvGrpSpPr>
      <p:grpSpPr>
        <a:xfrm>
          <a:off x="0" y="0"/>
          <a:ext cx="0" cy="0"/>
          <a:chOff x="0" y="0"/>
          <a:chExt cx="0" cy="0"/>
        </a:xfrm>
      </p:grpSpPr>
      <p:graphicFrame>
        <p:nvGraphicFramePr>
          <p:cNvPr id="6" name="Objekt 5" hidden="1"/>
          <p:cNvGraphicFramePr>
            <a:graphicFrameLocks noChangeAspect="1"/>
          </p:cNvGraphicFramePr>
          <p:nvPr userDrawn="1">
            <p:custDataLst>
              <p:tags r:id="rId2"/>
            </p:custDataLst>
            <p:extLst>
              <p:ext uri="{D42A27DB-BD31-4B8C-83A1-F6EECF244321}">
                <p14:modId xmlns:p14="http://schemas.microsoft.com/office/powerpoint/2010/main" val="1292685281"/>
              </p:ext>
            </p:extLst>
          </p:nvPr>
        </p:nvGraphicFramePr>
        <p:xfrm>
          <a:off x="2118" y="1589"/>
          <a:ext cx="2116" cy="1587"/>
        </p:xfrm>
        <a:graphic>
          <a:graphicData uri="http://schemas.openxmlformats.org/presentationml/2006/ole">
            <mc:AlternateContent xmlns:mc="http://schemas.openxmlformats.org/markup-compatibility/2006">
              <mc:Choice xmlns:v="urn:schemas-microsoft-com:vml" Requires="v">
                <p:oleObj spid="_x0000_s1038" name="think-cell Folie" r:id="rId4" imgW="443" imgH="442" progId="TCLayout.ActiveDocument.1">
                  <p:embed/>
                </p:oleObj>
              </mc:Choice>
              <mc:Fallback>
                <p:oleObj name="think-cell Folie" r:id="rId4" imgW="443" imgH="442" progId="TCLayout.ActiveDocument.1">
                  <p:embed/>
                  <p:pic>
                    <p:nvPicPr>
                      <p:cNvPr id="6" name="Objekt 5" hidden="1"/>
                      <p:cNvPicPr/>
                      <p:nvPr/>
                    </p:nvPicPr>
                    <p:blipFill>
                      <a:blip r:embed="rId5"/>
                      <a:stretch>
                        <a:fillRect/>
                      </a:stretch>
                    </p:blipFill>
                    <p:spPr>
                      <a:xfrm>
                        <a:off x="2118" y="1589"/>
                        <a:ext cx="2116" cy="1587"/>
                      </a:xfrm>
                      <a:prstGeom prst="rect">
                        <a:avLst/>
                      </a:prstGeom>
                    </p:spPr>
                  </p:pic>
                </p:oleObj>
              </mc:Fallback>
            </mc:AlternateContent>
          </a:graphicData>
        </a:graphic>
      </p:graphicFrame>
      <p:sp>
        <p:nvSpPr>
          <p:cNvPr id="2" name="Titel 1"/>
          <p:cNvSpPr>
            <a:spLocks noGrp="1"/>
          </p:cNvSpPr>
          <p:nvPr>
            <p:ph type="ctrTitle"/>
          </p:nvPr>
        </p:nvSpPr>
        <p:spPr>
          <a:xfrm>
            <a:off x="815413" y="355240"/>
            <a:ext cx="10465163" cy="411856"/>
          </a:xfrm>
          <a:prstGeom prst="rect">
            <a:avLst/>
          </a:prstGeom>
        </p:spPr>
        <p:txBody>
          <a:bodyPr/>
          <a:lstStyle>
            <a:lvl1pPr algn="l">
              <a:defRPr sz="2200"/>
            </a:lvl1pPr>
          </a:lstStyle>
          <a:p>
            <a:r>
              <a:rPr lang="de-DE" dirty="0"/>
              <a:t>Titelmasterformat durch Klicken bearbeiten</a:t>
            </a:r>
          </a:p>
        </p:txBody>
      </p:sp>
      <p:sp>
        <p:nvSpPr>
          <p:cNvPr id="3" name="Untertitel 2"/>
          <p:cNvSpPr>
            <a:spLocks noGrp="1"/>
          </p:cNvSpPr>
          <p:nvPr>
            <p:ph type="subTitle" idx="1"/>
          </p:nvPr>
        </p:nvSpPr>
        <p:spPr>
          <a:xfrm>
            <a:off x="837629" y="867867"/>
            <a:ext cx="10440304" cy="353276"/>
          </a:xfrm>
          <a:prstGeom prst="rect">
            <a:avLst/>
          </a:prstGeom>
        </p:spPr>
        <p:txBody>
          <a:bodyPr/>
          <a:lstStyle>
            <a:lvl1pPr marL="0" indent="0" algn="l">
              <a:buNone/>
              <a:defRPr sz="1400" i="1">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de-DE" dirty="0"/>
              <a:t>Formatvorlage des Untertitelmasters durch Klicken bearbeiten</a:t>
            </a:r>
          </a:p>
        </p:txBody>
      </p:sp>
      <p:sp>
        <p:nvSpPr>
          <p:cNvPr id="4" name="Datumsplatzhalter 3"/>
          <p:cNvSpPr>
            <a:spLocks noGrp="1"/>
          </p:cNvSpPr>
          <p:nvPr>
            <p:ph type="dt" sz="half" idx="10"/>
          </p:nvPr>
        </p:nvSpPr>
        <p:spPr>
          <a:xfrm>
            <a:off x="609601" y="6230233"/>
            <a:ext cx="3173047" cy="365125"/>
          </a:xfrm>
        </p:spPr>
        <p:txBody>
          <a:bodyPr/>
          <a:lstStyle>
            <a:lvl1pPr>
              <a:defRPr sz="1200">
                <a:solidFill>
                  <a:schemeClr val="tx1"/>
                </a:solidFill>
              </a:defRPr>
            </a:lvl1pPr>
          </a:lstStyle>
          <a:p>
            <a:fld id="{20A8C74C-C4F4-436B-9018-259E62143F0C}" type="datetime1">
              <a:rPr lang="de-DE" smtClean="0"/>
              <a:t>22.01.2022</a:t>
            </a:fld>
            <a:endParaRPr lang="de-DE" dirty="0"/>
          </a:p>
        </p:txBody>
      </p:sp>
      <p:sp>
        <p:nvSpPr>
          <p:cNvPr id="5" name="Fußzeilenplatzhalter 4"/>
          <p:cNvSpPr>
            <a:spLocks noGrp="1"/>
          </p:cNvSpPr>
          <p:nvPr>
            <p:ph type="ftr" sz="quarter" idx="11"/>
          </p:nvPr>
        </p:nvSpPr>
        <p:spPr>
          <a:xfrm>
            <a:off x="3165439" y="6230231"/>
            <a:ext cx="5763108" cy="365125"/>
          </a:xfrm>
        </p:spPr>
        <p:txBody>
          <a:bodyPr/>
          <a:lstStyle>
            <a:lvl1pPr>
              <a:defRPr sz="1200">
                <a:solidFill>
                  <a:schemeClr val="tx1"/>
                </a:solidFill>
              </a:defRPr>
            </a:lvl1pPr>
          </a:lstStyle>
          <a:p>
            <a:r>
              <a:rPr lang="de-DE"/>
              <a:t>Betriebsaufspaltung als Instrument der Unternehmensnachfolge</a:t>
            </a:r>
            <a:endParaRPr lang="de-DE" dirty="0"/>
          </a:p>
        </p:txBody>
      </p:sp>
      <p:cxnSp>
        <p:nvCxnSpPr>
          <p:cNvPr id="8" name="Gerade Verbindung 7"/>
          <p:cNvCxnSpPr/>
          <p:nvPr userDrawn="1"/>
        </p:nvCxnSpPr>
        <p:spPr>
          <a:xfrm>
            <a:off x="0" y="771135"/>
            <a:ext cx="12192000" cy="11340"/>
          </a:xfrm>
          <a:prstGeom prst="line">
            <a:avLst/>
          </a:prstGeom>
          <a:ln w="28575" cmpd="sng">
            <a:solidFill>
              <a:srgbClr val="14435A"/>
            </a:solidFill>
          </a:ln>
          <a:effectLst>
            <a:outerShdw blurRad="50800" dist="38100" dir="16200000" rotWithShape="0">
              <a:prstClr val="black">
                <a:alpha val="40000"/>
              </a:prstClr>
            </a:outerShdw>
          </a:effectLst>
        </p:spPr>
        <p:style>
          <a:lnRef idx="3">
            <a:schemeClr val="accent4"/>
          </a:lnRef>
          <a:fillRef idx="0">
            <a:schemeClr val="accent4"/>
          </a:fillRef>
          <a:effectRef idx="2">
            <a:schemeClr val="accent4"/>
          </a:effectRef>
          <a:fontRef idx="minor">
            <a:schemeClr val="tx1"/>
          </a:fontRef>
        </p:style>
      </p:cxnSp>
      <p:cxnSp>
        <p:nvCxnSpPr>
          <p:cNvPr id="11" name="Gerade Verbindung 10"/>
          <p:cNvCxnSpPr/>
          <p:nvPr userDrawn="1"/>
        </p:nvCxnSpPr>
        <p:spPr>
          <a:xfrm>
            <a:off x="-105836" y="6169082"/>
            <a:ext cx="12564317" cy="11341"/>
          </a:xfrm>
          <a:prstGeom prst="line">
            <a:avLst/>
          </a:prstGeom>
          <a:ln w="28575">
            <a:solidFill>
              <a:srgbClr val="495159"/>
            </a:solidFill>
          </a:ln>
        </p:spPr>
        <p:style>
          <a:lnRef idx="1">
            <a:schemeClr val="accent6"/>
          </a:lnRef>
          <a:fillRef idx="0">
            <a:schemeClr val="accent6"/>
          </a:fillRef>
          <a:effectRef idx="0">
            <a:schemeClr val="accent6"/>
          </a:effectRef>
          <a:fontRef idx="minor">
            <a:schemeClr val="tx1"/>
          </a:fontRef>
        </p:style>
      </p:cxnSp>
      <p:sp>
        <p:nvSpPr>
          <p:cNvPr id="25" name="Inhaltsplatzhalter 24"/>
          <p:cNvSpPr>
            <a:spLocks noGrp="1"/>
          </p:cNvSpPr>
          <p:nvPr>
            <p:ph sz="quarter" idx="13"/>
          </p:nvPr>
        </p:nvSpPr>
        <p:spPr>
          <a:xfrm>
            <a:off x="838200" y="1298781"/>
            <a:ext cx="10439400" cy="4705144"/>
          </a:xfrm>
          <a:prstGeom prst="rect">
            <a:avLst/>
          </a:prstGeom>
        </p:spPr>
        <p:txBody>
          <a:bodyPr/>
          <a:lstStyle>
            <a:lvl1pPr marL="0" indent="0">
              <a:buFontTx/>
              <a:buNone/>
              <a:defRPr sz="1800"/>
            </a:lvl1pPr>
            <a:lvl2pPr marL="457200" indent="0">
              <a:buFontTx/>
              <a:buNone/>
              <a:defRPr sz="1800"/>
            </a:lvl2pPr>
            <a:lvl3pPr marL="914400" indent="0">
              <a:buFontTx/>
              <a:buNone/>
              <a:defRPr sz="1800"/>
            </a:lvl3pPr>
            <a:lvl4pPr marL="1371600" indent="0">
              <a:buFontTx/>
              <a:buNone/>
              <a:defRPr sz="1800"/>
            </a:lvl4pPr>
            <a:lvl5pPr marL="1828800" indent="0">
              <a:buFontTx/>
              <a:buNone/>
              <a:defRPr sz="1800"/>
            </a:lvl5pPr>
          </a:lstStyle>
          <a:p>
            <a:pPr lvl="0"/>
            <a:r>
              <a:rPr lang="de-DE" dirty="0"/>
              <a:t>Textmasterformat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13" name="Fußzeilenplatzhalter 4"/>
          <p:cNvSpPr txBox="1">
            <a:spLocks/>
          </p:cNvSpPr>
          <p:nvPr userDrawn="1"/>
        </p:nvSpPr>
        <p:spPr>
          <a:xfrm>
            <a:off x="10173309" y="6230231"/>
            <a:ext cx="2018692" cy="365125"/>
          </a:xfrm>
          <a:prstGeom prst="rect">
            <a:avLst/>
          </a:prstGeom>
        </p:spPr>
        <p:txBody>
          <a:bodyPr vert="horz" lIns="91440" tIns="45720" rIns="91440" bIns="45720" rtlCol="0" anchor="ctr"/>
          <a:lstStyle>
            <a:defPPr>
              <a:defRPr lang="de-DE"/>
            </a:defPPr>
            <a:lvl1pPr marL="0" algn="ctr"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E931FF-EF66-4C3B-BBC3-A8CD8459B6D0}" type="slidenum">
              <a:rPr lang="de-DE" sz="1200" smtClean="0"/>
              <a:t>‹Nr.›</a:t>
            </a:fld>
            <a:endParaRPr lang="de-DE" sz="1200" dirty="0"/>
          </a:p>
        </p:txBody>
      </p:sp>
    </p:spTree>
    <p:extLst>
      <p:ext uri="{BB962C8B-B14F-4D97-AF65-F5344CB8AC3E}">
        <p14:creationId xmlns:p14="http://schemas.microsoft.com/office/powerpoint/2010/main" val="94420782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letzte Folie 1">
    <p:spTree>
      <p:nvGrpSpPr>
        <p:cNvPr id="1" name=""/>
        <p:cNvGrpSpPr/>
        <p:nvPr/>
      </p:nvGrpSpPr>
      <p:grpSpPr>
        <a:xfrm>
          <a:off x="0" y="0"/>
          <a:ext cx="0" cy="0"/>
          <a:chOff x="0" y="0"/>
          <a:chExt cx="0" cy="0"/>
        </a:xfrm>
      </p:grpSpPr>
      <p:sp>
        <p:nvSpPr>
          <p:cNvPr id="56" name="Ellipse 55"/>
          <p:cNvSpPr/>
          <p:nvPr userDrawn="1"/>
        </p:nvSpPr>
        <p:spPr>
          <a:xfrm>
            <a:off x="-1320799" y="1596483"/>
            <a:ext cx="10327468" cy="7603906"/>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8" name="Ellipse 57"/>
          <p:cNvSpPr/>
          <p:nvPr/>
        </p:nvSpPr>
        <p:spPr bwMode="black">
          <a:xfrm>
            <a:off x="1008895" y="758356"/>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0" name="Ellipse 89"/>
          <p:cNvSpPr/>
          <p:nvPr userDrawn="1"/>
        </p:nvSpPr>
        <p:spPr bwMode="black">
          <a:xfrm>
            <a:off x="9120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1" name="Ellipse 90"/>
          <p:cNvSpPr/>
          <p:nvPr userDrawn="1"/>
        </p:nvSpPr>
        <p:spPr bwMode="black">
          <a:xfrm>
            <a:off x="10128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2" name="Ellipse 91"/>
          <p:cNvSpPr/>
          <p:nvPr userDrawn="1"/>
        </p:nvSpPr>
        <p:spPr bwMode="black">
          <a:xfrm>
            <a:off x="9120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3" name="Ellipse 92"/>
          <p:cNvSpPr/>
          <p:nvPr userDrawn="1"/>
        </p:nvSpPr>
        <p:spPr bwMode="black">
          <a:xfrm>
            <a:off x="10128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4" name="Ellipse 93"/>
          <p:cNvSpPr/>
          <p:nvPr userDrawn="1"/>
        </p:nvSpPr>
        <p:spPr bwMode="black">
          <a:xfrm>
            <a:off x="9120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98" name="Ellipse 97"/>
          <p:cNvSpPr/>
          <p:nvPr userDrawn="1"/>
        </p:nvSpPr>
        <p:spPr bwMode="black">
          <a:xfrm>
            <a:off x="10128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1" name="Ellipse 100"/>
          <p:cNvSpPr/>
          <p:nvPr userDrawn="1"/>
        </p:nvSpPr>
        <p:spPr bwMode="black">
          <a:xfrm>
            <a:off x="9120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2" name="Ellipse 101"/>
          <p:cNvSpPr/>
          <p:nvPr userDrawn="1"/>
        </p:nvSpPr>
        <p:spPr bwMode="black">
          <a:xfrm>
            <a:off x="10128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09" name="Ellipse 108"/>
          <p:cNvSpPr/>
          <p:nvPr userDrawn="1"/>
        </p:nvSpPr>
        <p:spPr bwMode="black">
          <a:xfrm>
            <a:off x="9136115"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0" name="Ellipse 109"/>
          <p:cNvSpPr/>
          <p:nvPr userDrawn="1"/>
        </p:nvSpPr>
        <p:spPr bwMode="black">
          <a:xfrm>
            <a:off x="11136001" y="1512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1" name="Ellipse 110"/>
          <p:cNvSpPr/>
          <p:nvPr userDrawn="1"/>
        </p:nvSpPr>
        <p:spPr bwMode="black">
          <a:xfrm>
            <a:off x="11136001" y="226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2" name="Ellipse 111"/>
          <p:cNvSpPr/>
          <p:nvPr userDrawn="1"/>
        </p:nvSpPr>
        <p:spPr bwMode="black">
          <a:xfrm>
            <a:off x="11136001" y="302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3" name="Ellipse 112"/>
          <p:cNvSpPr/>
          <p:nvPr userDrawn="1"/>
        </p:nvSpPr>
        <p:spPr bwMode="black">
          <a:xfrm>
            <a:off x="11136001" y="3780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4" name="Ellipse 113"/>
          <p:cNvSpPr/>
          <p:nvPr userDrawn="1"/>
        </p:nvSpPr>
        <p:spPr bwMode="black">
          <a:xfrm>
            <a:off x="10128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5" name="Ellipse 114"/>
          <p:cNvSpPr/>
          <p:nvPr userDrawn="1"/>
        </p:nvSpPr>
        <p:spPr bwMode="black">
          <a:xfrm>
            <a:off x="11136001" y="4536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6" name="Ellipse 115"/>
          <p:cNvSpPr/>
          <p:nvPr userDrawn="1"/>
        </p:nvSpPr>
        <p:spPr bwMode="black">
          <a:xfrm>
            <a:off x="100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7" name="Ellipse 116"/>
          <p:cNvSpPr/>
          <p:nvPr userDrawn="1"/>
        </p:nvSpPr>
        <p:spPr bwMode="black">
          <a:xfrm>
            <a:off x="201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8" name="Ellipse 117"/>
          <p:cNvSpPr/>
          <p:nvPr userDrawn="1"/>
        </p:nvSpPr>
        <p:spPr bwMode="black">
          <a:xfrm>
            <a:off x="3024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19" name="Ellipse 118"/>
          <p:cNvSpPr/>
          <p:nvPr userDrawn="1"/>
        </p:nvSpPr>
        <p:spPr bwMode="black">
          <a:xfrm>
            <a:off x="403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0" name="Ellipse 119"/>
          <p:cNvSpPr/>
          <p:nvPr userDrawn="1"/>
        </p:nvSpPr>
        <p:spPr bwMode="black">
          <a:xfrm>
            <a:off x="504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1" name="Ellipse 120"/>
          <p:cNvSpPr/>
          <p:nvPr userDrawn="1"/>
        </p:nvSpPr>
        <p:spPr bwMode="black">
          <a:xfrm>
            <a:off x="604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2" name="Ellipse 121"/>
          <p:cNvSpPr/>
          <p:nvPr userDrawn="1"/>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3" name="Ellipse 122"/>
          <p:cNvSpPr/>
          <p:nvPr userDrawn="1"/>
        </p:nvSpPr>
        <p:spPr bwMode="black">
          <a:xfrm>
            <a:off x="7104086"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4" name="Ellipse 123"/>
          <p:cNvSpPr/>
          <p:nvPr userDrawn="1"/>
        </p:nvSpPr>
        <p:spPr bwMode="black">
          <a:xfrm>
            <a:off x="8112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800" dirty="0"/>
              <a:t>         </a:t>
            </a:r>
          </a:p>
        </p:txBody>
      </p:sp>
      <p:sp>
        <p:nvSpPr>
          <p:cNvPr id="125" name="Ellipse 124"/>
          <p:cNvSpPr/>
          <p:nvPr userDrawn="1"/>
        </p:nvSpPr>
        <p:spPr bwMode="black">
          <a:xfrm>
            <a:off x="9120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6" name="Ellipse 125"/>
          <p:cNvSpPr/>
          <p:nvPr userDrawn="1"/>
        </p:nvSpPr>
        <p:spPr bwMode="black">
          <a:xfrm>
            <a:off x="10128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7" name="Ellipse 126"/>
          <p:cNvSpPr/>
          <p:nvPr userDrawn="1"/>
        </p:nvSpPr>
        <p:spPr bwMode="black">
          <a:xfrm>
            <a:off x="100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8" name="Ellipse 127"/>
          <p:cNvSpPr/>
          <p:nvPr userDrawn="1"/>
        </p:nvSpPr>
        <p:spPr bwMode="black">
          <a:xfrm>
            <a:off x="3024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29" name="Ellipse 128"/>
          <p:cNvSpPr/>
          <p:nvPr userDrawn="1"/>
        </p:nvSpPr>
        <p:spPr bwMode="black">
          <a:xfrm>
            <a:off x="4032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0" name="Ellipse 129"/>
          <p:cNvSpPr/>
          <p:nvPr userDrawn="1"/>
        </p:nvSpPr>
        <p:spPr bwMode="black">
          <a:xfrm>
            <a:off x="504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1" name="Ellipse 130"/>
          <p:cNvSpPr/>
          <p:nvPr userDrawn="1"/>
        </p:nvSpPr>
        <p:spPr bwMode="black">
          <a:xfrm>
            <a:off x="604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2" name="Ellipse 131"/>
          <p:cNvSpPr/>
          <p:nvPr userDrawn="1"/>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3" name="Ellipse 132"/>
          <p:cNvSpPr/>
          <p:nvPr userDrawn="1"/>
        </p:nvSpPr>
        <p:spPr bwMode="black">
          <a:xfrm>
            <a:off x="7104086"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4" name="Ellipse 133"/>
          <p:cNvSpPr/>
          <p:nvPr userDrawn="1"/>
        </p:nvSpPr>
        <p:spPr bwMode="black">
          <a:xfrm>
            <a:off x="8120099"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5" name="Ellipse 134"/>
          <p:cNvSpPr/>
          <p:nvPr userDrawn="1"/>
        </p:nvSpPr>
        <p:spPr bwMode="black">
          <a:xfrm>
            <a:off x="9120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6" name="Ellipse 135"/>
          <p:cNvSpPr/>
          <p:nvPr userDrawn="1"/>
        </p:nvSpPr>
        <p:spPr bwMode="black">
          <a:xfrm>
            <a:off x="11136001" y="5328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7" name="Ellipse 136"/>
          <p:cNvSpPr/>
          <p:nvPr userDrawn="1"/>
        </p:nvSpPr>
        <p:spPr bwMode="black">
          <a:xfrm>
            <a:off x="10128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8" name="Ellipse 137"/>
          <p:cNvSpPr/>
          <p:nvPr userDrawn="1"/>
        </p:nvSpPr>
        <p:spPr bwMode="black">
          <a:xfrm>
            <a:off x="1113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39" name="Ellipse 138"/>
          <p:cNvSpPr/>
          <p:nvPr userDrawn="1"/>
        </p:nvSpPr>
        <p:spPr bwMode="black">
          <a:xfrm>
            <a:off x="2016001" y="6084001"/>
            <a:ext cx="21615" cy="16211"/>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0" name="Ellipse 139"/>
          <p:cNvSpPr/>
          <p:nvPr userDrawn="1"/>
        </p:nvSpPr>
        <p:spPr>
          <a:xfrm>
            <a:off x="4775200" y="2046830"/>
            <a:ext cx="596901" cy="439486"/>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1" name="Ellipse 140"/>
          <p:cNvSpPr/>
          <p:nvPr userDrawn="1"/>
        </p:nvSpPr>
        <p:spPr>
          <a:xfrm>
            <a:off x="8820151" y="3572129"/>
            <a:ext cx="2635501" cy="1940467"/>
          </a:xfrm>
          <a:prstGeom prst="ellipse">
            <a:avLst/>
          </a:prstGeom>
          <a:solidFill>
            <a:srgbClr val="009B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2" name="Ellipse 141"/>
          <p:cNvSpPr/>
          <p:nvPr userDrawn="1"/>
        </p:nvSpPr>
        <p:spPr>
          <a:xfrm>
            <a:off x="9394323" y="1729898"/>
            <a:ext cx="1484693" cy="1093150"/>
          </a:xfrm>
          <a:prstGeom prst="ellipse">
            <a:avLst/>
          </a:prstGeom>
          <a:solidFill>
            <a:srgbClr val="D9E5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3" name="Ellipse 142"/>
          <p:cNvSpPr/>
          <p:nvPr userDrawn="1"/>
        </p:nvSpPr>
        <p:spPr>
          <a:xfrm>
            <a:off x="8997950" y="5996230"/>
            <a:ext cx="266700" cy="196366"/>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4" name="Ellipse 143"/>
          <p:cNvSpPr/>
          <p:nvPr userDrawn="1"/>
        </p:nvSpPr>
        <p:spPr>
          <a:xfrm>
            <a:off x="7649634" y="4194360"/>
            <a:ext cx="952500" cy="701307"/>
          </a:xfrm>
          <a:prstGeom prst="ellipse">
            <a:avLst/>
          </a:prstGeom>
          <a:solidFill>
            <a:srgbClr val="3341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dirty="0"/>
          </a:p>
        </p:txBody>
      </p:sp>
      <p:sp>
        <p:nvSpPr>
          <p:cNvPr id="145" name="Ellipse 144"/>
          <p:cNvSpPr/>
          <p:nvPr userDrawn="1"/>
        </p:nvSpPr>
        <p:spPr>
          <a:xfrm flipH="1">
            <a:off x="7941735" y="5200003"/>
            <a:ext cx="368299" cy="27117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146" name="Ellipse 145"/>
          <p:cNvSpPr/>
          <p:nvPr userDrawn="1"/>
        </p:nvSpPr>
        <p:spPr>
          <a:xfrm flipH="1">
            <a:off x="6000749" y="5292438"/>
            <a:ext cx="114299" cy="8415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sz="1800"/>
          </a:p>
        </p:txBody>
      </p:sp>
      <p:sp>
        <p:nvSpPr>
          <p:cNvPr id="53" name="Textplatzhalter 4"/>
          <p:cNvSpPr>
            <a:spLocks noGrp="1"/>
          </p:cNvSpPr>
          <p:nvPr>
            <p:ph type="body" sz="quarter" idx="11" hasCustomPrompt="1"/>
          </p:nvPr>
        </p:nvSpPr>
        <p:spPr>
          <a:xfrm>
            <a:off x="880105" y="3461030"/>
            <a:ext cx="9251459" cy="430455"/>
          </a:xfrm>
          <a:prstGeom prst="rect">
            <a:avLst/>
          </a:prstGeom>
        </p:spPr>
        <p:txBody>
          <a:bodyPr/>
          <a:lstStyle>
            <a:lvl1pPr marL="0" indent="0">
              <a:buNone/>
              <a:defRPr sz="2400" baseline="0">
                <a:latin typeface="Arial Black" panose="020B0A04020102020204" pitchFamily="34" charset="0"/>
              </a:defRPr>
            </a:lvl1pPr>
          </a:lstStyle>
          <a:p>
            <a:pPr lvl="0"/>
            <a:r>
              <a:rPr lang="de-DE" dirty="0"/>
              <a:t>für Ihre Aufmerksamkeit</a:t>
            </a:r>
          </a:p>
        </p:txBody>
      </p:sp>
      <p:sp>
        <p:nvSpPr>
          <p:cNvPr id="54" name="Textplatzhalter 3"/>
          <p:cNvSpPr>
            <a:spLocks noGrp="1"/>
          </p:cNvSpPr>
          <p:nvPr>
            <p:ph type="body" sz="quarter" idx="12" hasCustomPrompt="1"/>
          </p:nvPr>
        </p:nvSpPr>
        <p:spPr>
          <a:xfrm>
            <a:off x="858061" y="2897319"/>
            <a:ext cx="9276540" cy="601962"/>
          </a:xfrm>
          <a:prstGeom prst="rect">
            <a:avLst/>
          </a:prstGeom>
        </p:spPr>
        <p:txBody>
          <a:bodyPr/>
          <a:lstStyle>
            <a:lvl1pPr marL="0" indent="0">
              <a:buNone/>
              <a:defRPr baseline="0">
                <a:latin typeface="Arial Black" panose="020B0A04020102020204" pitchFamily="34" charset="0"/>
              </a:defRPr>
            </a:lvl1pPr>
          </a:lstStyle>
          <a:p>
            <a:pPr lvl="0"/>
            <a:r>
              <a:rPr lang="de-DE" dirty="0"/>
              <a:t>Vielen Dank</a:t>
            </a:r>
          </a:p>
        </p:txBody>
      </p:sp>
      <p:sp>
        <p:nvSpPr>
          <p:cNvPr id="60" name="Fußzeilenplatzhalter 67"/>
          <p:cNvSpPr txBox="1">
            <a:spLocks/>
          </p:cNvSpPr>
          <p:nvPr userDrawn="1"/>
        </p:nvSpPr>
        <p:spPr>
          <a:xfrm>
            <a:off x="889879" y="6299852"/>
            <a:ext cx="1860080" cy="317012"/>
          </a:xfrm>
          <a:prstGeom prst="rect">
            <a:avLst/>
          </a:prstGeom>
          <a:noFill/>
        </p:spPr>
        <p:txBody>
          <a:bodyPr vert="horz" lIns="91440" tIns="45720" rIns="91440" bIns="45720" rtlCol="0" anchor="ctr"/>
          <a:lstStyle>
            <a:defPPr>
              <a:defRPr lang="de-DE"/>
            </a:defPPr>
            <a:lvl1pPr marL="0" algn="l" defTabSz="914400" rtl="0" eaLnBrk="1" latinLnBrk="0" hangingPunct="1">
              <a:defRPr sz="800" kern="1200">
                <a:solidFill>
                  <a:schemeClr val="tx1"/>
                </a:solidFill>
                <a:latin typeface="Swis721 Lt BT" panose="020B0403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de-DE" sz="800" dirty="0">
                <a:latin typeface="Arial" panose="020B0604020202020204" pitchFamily="34" charset="0"/>
                <a:cs typeface="Arial" panose="020B0604020202020204" pitchFamily="34" charset="0"/>
              </a:rPr>
              <a:t>Hochschule Konstanz</a:t>
            </a:r>
          </a:p>
        </p:txBody>
      </p:sp>
    </p:spTree>
    <p:extLst>
      <p:ext uri="{BB962C8B-B14F-4D97-AF65-F5344CB8AC3E}">
        <p14:creationId xmlns:p14="http://schemas.microsoft.com/office/powerpoint/2010/main" val="866059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2722245-DDB6-4B3F-8AEA-ED4885934A5D}"/>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4F0BBC6B-0C64-41C5-B24B-37111DBB7508}"/>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9C08E839-4B97-4332-AA25-1CE8C764F8AB}"/>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0ACD05D2-4CA8-4653-8F20-E44BFA204997}"/>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E45A4D70-6881-4C5C-A1EE-32BE5BA66D28}"/>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1160528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214D6D4-D30A-44FE-BFB4-D4E31FAF057C}"/>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GB"/>
          </a:p>
        </p:txBody>
      </p:sp>
      <p:sp>
        <p:nvSpPr>
          <p:cNvPr id="3" name="Textplatzhalter 2">
            <a:extLst>
              <a:ext uri="{FF2B5EF4-FFF2-40B4-BE49-F238E27FC236}">
                <a16:creationId xmlns:a16="http://schemas.microsoft.com/office/drawing/2014/main" id="{CA911384-52A8-41B7-8C83-4EE26948F5C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183B324E-3D5D-4B40-ABF1-845B811C8CD6}"/>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EC227043-5AB0-4946-A804-13D53EB0C331}"/>
              </a:ext>
            </a:extLst>
          </p:cNvPr>
          <p:cNvSpPr>
            <a:spLocks noGrp="1"/>
          </p:cNvSpPr>
          <p:nvPr>
            <p:ph type="ftr" sz="quarter" idx="11"/>
          </p:nvPr>
        </p:nvSpPr>
        <p:spPr/>
        <p:txBody>
          <a:bodyPr/>
          <a:lstStyle/>
          <a:p>
            <a:endParaRPr lang="en-GB"/>
          </a:p>
        </p:txBody>
      </p:sp>
      <p:sp>
        <p:nvSpPr>
          <p:cNvPr id="6" name="Foliennummernplatzhalter 5">
            <a:extLst>
              <a:ext uri="{FF2B5EF4-FFF2-40B4-BE49-F238E27FC236}">
                <a16:creationId xmlns:a16="http://schemas.microsoft.com/office/drawing/2014/main" id="{AF5489FB-326B-4032-8F61-5361A219E70E}"/>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5029420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144A0EB-DE1C-4D63-9122-A68DC1444BA6}"/>
              </a:ext>
            </a:extLst>
          </p:cNvPr>
          <p:cNvSpPr>
            <a:spLocks noGrp="1"/>
          </p:cNvSpPr>
          <p:nvPr>
            <p:ph type="title"/>
          </p:nvPr>
        </p:nvSpPr>
        <p:spPr/>
        <p:txBody>
          <a:bodyPr/>
          <a:lstStyle/>
          <a:p>
            <a:r>
              <a:rPr lang="de-DE"/>
              <a:t>Mastertitelformat bearbeiten</a:t>
            </a:r>
            <a:endParaRPr lang="en-GB"/>
          </a:p>
        </p:txBody>
      </p:sp>
      <p:sp>
        <p:nvSpPr>
          <p:cNvPr id="3" name="Inhaltsplatzhalter 2">
            <a:extLst>
              <a:ext uri="{FF2B5EF4-FFF2-40B4-BE49-F238E27FC236}">
                <a16:creationId xmlns:a16="http://schemas.microsoft.com/office/drawing/2014/main" id="{E719A286-9330-4EFF-95FE-F72D26DC7D83}"/>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Inhaltsplatzhalter 3">
            <a:extLst>
              <a:ext uri="{FF2B5EF4-FFF2-40B4-BE49-F238E27FC236}">
                <a16:creationId xmlns:a16="http://schemas.microsoft.com/office/drawing/2014/main" id="{BB38B279-6124-406B-BBCC-12A8014D5D0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Datumsplatzhalter 4">
            <a:extLst>
              <a:ext uri="{FF2B5EF4-FFF2-40B4-BE49-F238E27FC236}">
                <a16:creationId xmlns:a16="http://schemas.microsoft.com/office/drawing/2014/main" id="{EBFA1EF3-F4D5-4DAA-8265-A77F468BBEC4}"/>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6" name="Fußzeilenplatzhalter 5">
            <a:extLst>
              <a:ext uri="{FF2B5EF4-FFF2-40B4-BE49-F238E27FC236}">
                <a16:creationId xmlns:a16="http://schemas.microsoft.com/office/drawing/2014/main" id="{D21858D0-B19D-4213-8E4D-FDD40A919711}"/>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B27739A4-CDD5-409D-A8ED-99E5241D75DE}"/>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922824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AE0CA19-FF91-4681-8243-BB285C3803F8}"/>
              </a:ext>
            </a:extLst>
          </p:cNvPr>
          <p:cNvSpPr>
            <a:spLocks noGrp="1"/>
          </p:cNvSpPr>
          <p:nvPr>
            <p:ph type="title"/>
          </p:nvPr>
        </p:nvSpPr>
        <p:spPr>
          <a:xfrm>
            <a:off x="839788" y="365125"/>
            <a:ext cx="10515600" cy="1325563"/>
          </a:xfrm>
        </p:spPr>
        <p:txBody>
          <a:bodyPr/>
          <a:lstStyle/>
          <a:p>
            <a:r>
              <a:rPr lang="de-DE"/>
              <a:t>Mastertitelformat bearbeiten</a:t>
            </a:r>
            <a:endParaRPr lang="en-GB"/>
          </a:p>
        </p:txBody>
      </p:sp>
      <p:sp>
        <p:nvSpPr>
          <p:cNvPr id="3" name="Textplatzhalter 2">
            <a:extLst>
              <a:ext uri="{FF2B5EF4-FFF2-40B4-BE49-F238E27FC236}">
                <a16:creationId xmlns:a16="http://schemas.microsoft.com/office/drawing/2014/main" id="{8204FAA1-BCCE-4B26-913E-9BFB818581F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160B8904-98F3-4C3D-9C1A-1C89CC8C3B0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5" name="Textplatzhalter 4">
            <a:extLst>
              <a:ext uri="{FF2B5EF4-FFF2-40B4-BE49-F238E27FC236}">
                <a16:creationId xmlns:a16="http://schemas.microsoft.com/office/drawing/2014/main" id="{83EB39DE-2713-4AD8-9B68-DC2FB9D2209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FE8D9F94-6AF4-441D-AD86-B22505643DCF}"/>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7" name="Datumsplatzhalter 6">
            <a:extLst>
              <a:ext uri="{FF2B5EF4-FFF2-40B4-BE49-F238E27FC236}">
                <a16:creationId xmlns:a16="http://schemas.microsoft.com/office/drawing/2014/main" id="{683A9348-A995-4769-A619-64CBC7A72888}"/>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8" name="Fußzeilenplatzhalter 7">
            <a:extLst>
              <a:ext uri="{FF2B5EF4-FFF2-40B4-BE49-F238E27FC236}">
                <a16:creationId xmlns:a16="http://schemas.microsoft.com/office/drawing/2014/main" id="{1D0BD1E2-4197-4543-8E94-DDC678B50921}"/>
              </a:ext>
            </a:extLst>
          </p:cNvPr>
          <p:cNvSpPr>
            <a:spLocks noGrp="1"/>
          </p:cNvSpPr>
          <p:nvPr>
            <p:ph type="ftr" sz="quarter" idx="11"/>
          </p:nvPr>
        </p:nvSpPr>
        <p:spPr/>
        <p:txBody>
          <a:bodyPr/>
          <a:lstStyle/>
          <a:p>
            <a:endParaRPr lang="en-GB"/>
          </a:p>
        </p:txBody>
      </p:sp>
      <p:sp>
        <p:nvSpPr>
          <p:cNvPr id="9" name="Foliennummernplatzhalter 8">
            <a:extLst>
              <a:ext uri="{FF2B5EF4-FFF2-40B4-BE49-F238E27FC236}">
                <a16:creationId xmlns:a16="http://schemas.microsoft.com/office/drawing/2014/main" id="{B555FFB0-9FB0-4DEA-A070-A02E9200E4E2}"/>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520994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2235A2F-C057-4163-A1F1-12A452BAAA45}"/>
              </a:ext>
            </a:extLst>
          </p:cNvPr>
          <p:cNvSpPr>
            <a:spLocks noGrp="1"/>
          </p:cNvSpPr>
          <p:nvPr>
            <p:ph type="title"/>
          </p:nvPr>
        </p:nvSpPr>
        <p:spPr/>
        <p:txBody>
          <a:bodyPr/>
          <a:lstStyle/>
          <a:p>
            <a:r>
              <a:rPr lang="de-DE"/>
              <a:t>Mastertitelformat bearbeiten</a:t>
            </a:r>
            <a:endParaRPr lang="en-GB"/>
          </a:p>
        </p:txBody>
      </p:sp>
      <p:sp>
        <p:nvSpPr>
          <p:cNvPr id="3" name="Datumsplatzhalter 2">
            <a:extLst>
              <a:ext uri="{FF2B5EF4-FFF2-40B4-BE49-F238E27FC236}">
                <a16:creationId xmlns:a16="http://schemas.microsoft.com/office/drawing/2014/main" id="{FE7429D3-B37D-4662-9257-220337D41F20}"/>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4" name="Fußzeilenplatzhalter 3">
            <a:extLst>
              <a:ext uri="{FF2B5EF4-FFF2-40B4-BE49-F238E27FC236}">
                <a16:creationId xmlns:a16="http://schemas.microsoft.com/office/drawing/2014/main" id="{E50884AA-7534-4FED-8458-247C4B0EC3D6}"/>
              </a:ext>
            </a:extLst>
          </p:cNvPr>
          <p:cNvSpPr>
            <a:spLocks noGrp="1"/>
          </p:cNvSpPr>
          <p:nvPr>
            <p:ph type="ftr" sz="quarter" idx="11"/>
          </p:nvPr>
        </p:nvSpPr>
        <p:spPr/>
        <p:txBody>
          <a:bodyPr/>
          <a:lstStyle/>
          <a:p>
            <a:endParaRPr lang="en-GB"/>
          </a:p>
        </p:txBody>
      </p:sp>
      <p:sp>
        <p:nvSpPr>
          <p:cNvPr id="5" name="Foliennummernplatzhalter 4">
            <a:extLst>
              <a:ext uri="{FF2B5EF4-FFF2-40B4-BE49-F238E27FC236}">
                <a16:creationId xmlns:a16="http://schemas.microsoft.com/office/drawing/2014/main" id="{F07EFA12-049D-41AB-A366-58884D0ED1F4}"/>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4885814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B1817517-372E-477C-935D-ADA2E2E4C92E}"/>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3" name="Fußzeilenplatzhalter 2">
            <a:extLst>
              <a:ext uri="{FF2B5EF4-FFF2-40B4-BE49-F238E27FC236}">
                <a16:creationId xmlns:a16="http://schemas.microsoft.com/office/drawing/2014/main" id="{04E211C2-3BC1-4019-9570-6CC70D788CE7}"/>
              </a:ext>
            </a:extLst>
          </p:cNvPr>
          <p:cNvSpPr>
            <a:spLocks noGrp="1"/>
          </p:cNvSpPr>
          <p:nvPr>
            <p:ph type="ftr" sz="quarter" idx="11"/>
          </p:nvPr>
        </p:nvSpPr>
        <p:spPr/>
        <p:txBody>
          <a:bodyPr/>
          <a:lstStyle/>
          <a:p>
            <a:endParaRPr lang="en-GB"/>
          </a:p>
        </p:txBody>
      </p:sp>
      <p:sp>
        <p:nvSpPr>
          <p:cNvPr id="4" name="Foliennummernplatzhalter 3">
            <a:extLst>
              <a:ext uri="{FF2B5EF4-FFF2-40B4-BE49-F238E27FC236}">
                <a16:creationId xmlns:a16="http://schemas.microsoft.com/office/drawing/2014/main" id="{6DFEA988-F9A4-4E2D-88AA-82E65341E72B}"/>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3561343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28A48F9-0BB3-4290-AADA-FC323EB304AB}"/>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Inhaltsplatzhalter 2">
            <a:extLst>
              <a:ext uri="{FF2B5EF4-FFF2-40B4-BE49-F238E27FC236}">
                <a16:creationId xmlns:a16="http://schemas.microsoft.com/office/drawing/2014/main" id="{3E0821F5-8E4B-435F-9155-4A7982B05A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Textplatzhalter 3">
            <a:extLst>
              <a:ext uri="{FF2B5EF4-FFF2-40B4-BE49-F238E27FC236}">
                <a16:creationId xmlns:a16="http://schemas.microsoft.com/office/drawing/2014/main" id="{4F02A692-DD0F-4D52-8C07-7D91AECF168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A7DE91E3-9D44-4E3A-81A0-BEBAD77A3C52}"/>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6" name="Fußzeilenplatzhalter 5">
            <a:extLst>
              <a:ext uri="{FF2B5EF4-FFF2-40B4-BE49-F238E27FC236}">
                <a16:creationId xmlns:a16="http://schemas.microsoft.com/office/drawing/2014/main" id="{A32BE9CF-94AC-47E5-8BF5-BF63A8CD9DBF}"/>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71104321-4896-440E-991B-3FD8D8C0E05C}"/>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200076891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925585A-649D-4FFD-8C38-1723ECA197D7}"/>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GB"/>
          </a:p>
        </p:txBody>
      </p:sp>
      <p:sp>
        <p:nvSpPr>
          <p:cNvPr id="3" name="Bildplatzhalter 2">
            <a:extLst>
              <a:ext uri="{FF2B5EF4-FFF2-40B4-BE49-F238E27FC236}">
                <a16:creationId xmlns:a16="http://schemas.microsoft.com/office/drawing/2014/main" id="{0D524DA2-9C8F-415A-B668-3A59BDE9829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platzhalter 3">
            <a:extLst>
              <a:ext uri="{FF2B5EF4-FFF2-40B4-BE49-F238E27FC236}">
                <a16:creationId xmlns:a16="http://schemas.microsoft.com/office/drawing/2014/main" id="{16042F5F-CFA3-4656-909E-7B9571A608F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33993E0-D47A-4D38-B7B0-C60ECBB2DA5A}"/>
              </a:ext>
            </a:extLst>
          </p:cNvPr>
          <p:cNvSpPr>
            <a:spLocks noGrp="1"/>
          </p:cNvSpPr>
          <p:nvPr>
            <p:ph type="dt" sz="half" idx="10"/>
          </p:nvPr>
        </p:nvSpPr>
        <p:spPr/>
        <p:txBody>
          <a:bodyPr/>
          <a:lstStyle/>
          <a:p>
            <a:fld id="{2D07BFBE-0FB7-4EA0-872E-DF8E9D18B2F3}" type="datetimeFigureOut">
              <a:rPr lang="en-GB" smtClean="0"/>
              <a:t>22/01/2022</a:t>
            </a:fld>
            <a:endParaRPr lang="en-GB"/>
          </a:p>
        </p:txBody>
      </p:sp>
      <p:sp>
        <p:nvSpPr>
          <p:cNvPr id="6" name="Fußzeilenplatzhalter 5">
            <a:extLst>
              <a:ext uri="{FF2B5EF4-FFF2-40B4-BE49-F238E27FC236}">
                <a16:creationId xmlns:a16="http://schemas.microsoft.com/office/drawing/2014/main" id="{7C7F5146-9A66-4B74-8DF6-E3D017AEF2EB}"/>
              </a:ext>
            </a:extLst>
          </p:cNvPr>
          <p:cNvSpPr>
            <a:spLocks noGrp="1"/>
          </p:cNvSpPr>
          <p:nvPr>
            <p:ph type="ftr" sz="quarter" idx="11"/>
          </p:nvPr>
        </p:nvSpPr>
        <p:spPr/>
        <p:txBody>
          <a:bodyPr/>
          <a:lstStyle/>
          <a:p>
            <a:endParaRPr lang="en-GB"/>
          </a:p>
        </p:txBody>
      </p:sp>
      <p:sp>
        <p:nvSpPr>
          <p:cNvPr id="7" name="Foliennummernplatzhalter 6">
            <a:extLst>
              <a:ext uri="{FF2B5EF4-FFF2-40B4-BE49-F238E27FC236}">
                <a16:creationId xmlns:a16="http://schemas.microsoft.com/office/drawing/2014/main" id="{15CCD762-15CD-4E11-B8F4-01313831C338}"/>
              </a:ext>
            </a:extLst>
          </p:cNvPr>
          <p:cNvSpPr>
            <a:spLocks noGrp="1"/>
          </p:cNvSpPr>
          <p:nvPr>
            <p:ph type="sldNum" sz="quarter" idx="12"/>
          </p:nvPr>
        </p:nvSpPr>
        <p:spPr/>
        <p:txBody>
          <a:bodyPr/>
          <a:lstStyle/>
          <a:p>
            <a:fld id="{E1031897-B074-4C2C-9AF2-0D21B5624BEB}" type="slidenum">
              <a:rPr lang="en-GB" smtClean="0"/>
              <a:t>‹Nr.›</a:t>
            </a:fld>
            <a:endParaRPr lang="en-GB"/>
          </a:p>
        </p:txBody>
      </p:sp>
    </p:spTree>
    <p:extLst>
      <p:ext uri="{BB962C8B-B14F-4D97-AF65-F5344CB8AC3E}">
        <p14:creationId xmlns:p14="http://schemas.microsoft.com/office/powerpoint/2010/main" val="19039110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D8F71EAC-68A3-4AE3-8D89-B0E74201474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GB"/>
          </a:p>
        </p:txBody>
      </p:sp>
      <p:sp>
        <p:nvSpPr>
          <p:cNvPr id="3" name="Textplatzhalter 2">
            <a:extLst>
              <a:ext uri="{FF2B5EF4-FFF2-40B4-BE49-F238E27FC236}">
                <a16:creationId xmlns:a16="http://schemas.microsoft.com/office/drawing/2014/main" id="{7CC579C6-6110-456A-9C3B-20D39CA4CBA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GB"/>
          </a:p>
        </p:txBody>
      </p:sp>
      <p:sp>
        <p:nvSpPr>
          <p:cNvPr id="4" name="Datumsplatzhalter 3">
            <a:extLst>
              <a:ext uri="{FF2B5EF4-FFF2-40B4-BE49-F238E27FC236}">
                <a16:creationId xmlns:a16="http://schemas.microsoft.com/office/drawing/2014/main" id="{13BA04AC-6B3A-45D0-989D-BE35058804C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07BFBE-0FB7-4EA0-872E-DF8E9D18B2F3}" type="datetimeFigureOut">
              <a:rPr lang="en-GB" smtClean="0"/>
              <a:t>22/01/2022</a:t>
            </a:fld>
            <a:endParaRPr lang="en-GB"/>
          </a:p>
        </p:txBody>
      </p:sp>
      <p:sp>
        <p:nvSpPr>
          <p:cNvPr id="5" name="Fußzeilenplatzhalter 4">
            <a:extLst>
              <a:ext uri="{FF2B5EF4-FFF2-40B4-BE49-F238E27FC236}">
                <a16:creationId xmlns:a16="http://schemas.microsoft.com/office/drawing/2014/main" id="{4B5E7327-20B3-452F-9E55-F7A3DEDB917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Foliennummernplatzhalter 5">
            <a:extLst>
              <a:ext uri="{FF2B5EF4-FFF2-40B4-BE49-F238E27FC236}">
                <a16:creationId xmlns:a16="http://schemas.microsoft.com/office/drawing/2014/main" id="{4CF3BF5B-ACAA-468D-97E9-79BE0A2AC6E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1031897-B074-4C2C-9AF2-0D21B5624BEB}" type="slidenum">
              <a:rPr lang="en-GB" smtClean="0"/>
              <a:t>‹Nr.›</a:t>
            </a:fld>
            <a:endParaRPr lang="en-GB"/>
          </a:p>
        </p:txBody>
      </p:sp>
    </p:spTree>
    <p:extLst>
      <p:ext uri="{BB962C8B-B14F-4D97-AF65-F5344CB8AC3E}">
        <p14:creationId xmlns:p14="http://schemas.microsoft.com/office/powerpoint/2010/main" val="346747353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image" Target="../media/image8.png"/><Relationship Id="rId5" Type="http://schemas.openxmlformats.org/officeDocument/2006/relationships/image" Target="../media/image25.png"/><Relationship Id="rId4" Type="http://schemas.openxmlformats.org/officeDocument/2006/relationships/image" Target="../media/image24.jpe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13.xml"/><Relationship Id="rId6" Type="http://schemas.microsoft.com/office/2007/relationships/hdphoto" Target="../media/hdphoto3.wdp"/><Relationship Id="rId5" Type="http://schemas.openxmlformats.org/officeDocument/2006/relationships/image" Target="../media/image28.png"/><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8" Type="http://schemas.openxmlformats.org/officeDocument/2006/relationships/image" Target="../media/image34.gif"/><Relationship Id="rId3" Type="http://schemas.openxmlformats.org/officeDocument/2006/relationships/image" Target="../media/image29.jpeg"/><Relationship Id="rId7" Type="http://schemas.openxmlformats.org/officeDocument/2006/relationships/image" Target="../media/image33.jpeg"/><Relationship Id="rId12"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13.xml"/><Relationship Id="rId6" Type="http://schemas.openxmlformats.org/officeDocument/2006/relationships/image" Target="../media/image32.jpeg"/><Relationship Id="rId11" Type="http://schemas.microsoft.com/office/2007/relationships/hdphoto" Target="../media/hdphoto3.wdp"/><Relationship Id="rId5" Type="http://schemas.openxmlformats.org/officeDocument/2006/relationships/image" Target="../media/image31.jpeg"/><Relationship Id="rId10" Type="http://schemas.openxmlformats.org/officeDocument/2006/relationships/image" Target="../media/image28.png"/><Relationship Id="rId4" Type="http://schemas.openxmlformats.org/officeDocument/2006/relationships/image" Target="../media/image30.jpeg"/><Relationship Id="rId9" Type="http://schemas.openxmlformats.org/officeDocument/2006/relationships/image" Target="../media/image35.pn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3.xml"/><Relationship Id="rId1" Type="http://schemas.openxmlformats.org/officeDocument/2006/relationships/slideLayout" Target="../slideLayouts/slideLayout13.xml"/><Relationship Id="rId6" Type="http://schemas.openxmlformats.org/officeDocument/2006/relationships/image" Target="../media/image8.png"/><Relationship Id="rId5" Type="http://schemas.microsoft.com/office/2007/relationships/hdphoto" Target="../media/hdphoto3.wdp"/><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slideLayout" Target="../slideLayouts/slideLayout13.xml"/><Relationship Id="rId7" Type="http://schemas.openxmlformats.org/officeDocument/2006/relationships/image" Target="../media/image35.png"/><Relationship Id="rId12" Type="http://schemas.openxmlformats.org/officeDocument/2006/relationships/image" Target="../media/image40.png"/><Relationship Id="rId2" Type="http://schemas.openxmlformats.org/officeDocument/2006/relationships/video" Target="../media/media1.mkv"/><Relationship Id="rId1" Type="http://schemas.microsoft.com/office/2007/relationships/media" Target="../media/media1.mkv"/><Relationship Id="rId6" Type="http://schemas.microsoft.com/office/2007/relationships/hdphoto" Target="../media/hdphoto4.wdp"/><Relationship Id="rId11" Type="http://schemas.openxmlformats.org/officeDocument/2006/relationships/image" Target="../media/image8.png"/><Relationship Id="rId5" Type="http://schemas.openxmlformats.org/officeDocument/2006/relationships/image" Target="../media/image37.png"/><Relationship Id="rId10" Type="http://schemas.microsoft.com/office/2007/relationships/hdphoto" Target="../media/hdphoto5.wdp"/><Relationship Id="rId4" Type="http://schemas.openxmlformats.org/officeDocument/2006/relationships/notesSlide" Target="../notesSlides/notesSlide14.xml"/><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8.png"/><Relationship Id="rId9" Type="http://schemas.openxmlformats.org/officeDocument/2006/relationships/image" Target="../media/image46.pn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47.pn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13.xml"/><Relationship Id="rId5" Type="http://schemas.openxmlformats.org/officeDocument/2006/relationships/image" Target="../media/image55.png"/><Relationship Id="rId4" Type="http://schemas.openxmlformats.org/officeDocument/2006/relationships/image" Target="../media/image53.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microsoft.com/office/2007/relationships/hdphoto" Target="../media/hdphoto1.wdp"/><Relationship Id="rId2" Type="http://schemas.openxmlformats.org/officeDocument/2006/relationships/notesSlide" Target="../notesSlides/notesSlide2.xml"/><Relationship Id="rId1" Type="http://schemas.openxmlformats.org/officeDocument/2006/relationships/slideLayout" Target="../slideLayouts/slideLayout13.xml"/><Relationship Id="rId6" Type="http://schemas.openxmlformats.org/officeDocument/2006/relationships/diagramColors" Target="../diagrams/colors1.xml"/><Relationship Id="rId11" Type="http://schemas.openxmlformats.org/officeDocument/2006/relationships/image" Target="../media/image9.png"/><Relationship Id="rId5" Type="http://schemas.openxmlformats.org/officeDocument/2006/relationships/diagramQuickStyle" Target="../diagrams/quickStyle1.xml"/><Relationship Id="rId10" Type="http://schemas.openxmlformats.org/officeDocument/2006/relationships/image" Target="../media/image8.png"/><Relationship Id="rId4" Type="http://schemas.openxmlformats.org/officeDocument/2006/relationships/diagramLayout" Target="../diagrams/layout1.xml"/><Relationship Id="rId9" Type="http://schemas.openxmlformats.org/officeDocument/2006/relationships/image" Target="../media/image7.png"/><Relationship Id="rId14" Type="http://schemas.microsoft.com/office/2007/relationships/hdphoto" Target="../media/hdphoto2.wdp"/></Relationships>
</file>

<file path=ppt/slides/_rels/slide2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0.xml"/><Relationship Id="rId1" Type="http://schemas.openxmlformats.org/officeDocument/2006/relationships/slideLayout" Target="../slideLayouts/slideLayout13.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3.xml"/><Relationship Id="rId4" Type="http://schemas.microsoft.com/office/2007/relationships/hdphoto" Target="../media/hdphoto1.wdp"/></Relationships>
</file>

<file path=ppt/slides/_rels/slide23.xml.rels><?xml version="1.0" encoding="UTF-8" standalone="yes"?>
<Relationships xmlns="http://schemas.openxmlformats.org/package/2006/relationships"><Relationship Id="rId3" Type="http://schemas.openxmlformats.org/officeDocument/2006/relationships/image" Target="../media/image580.png"/><Relationship Id="rId2" Type="http://schemas.openxmlformats.org/officeDocument/2006/relationships/notesSlide" Target="../notesSlides/notesSlide23.xml"/><Relationship Id="rId1" Type="http://schemas.openxmlformats.org/officeDocument/2006/relationships/slideLayout" Target="../slideLayouts/slideLayout13.xml"/><Relationship Id="rId5" Type="http://schemas.microsoft.com/office/2007/relationships/hdphoto" Target="../media/hdphoto1.wdp"/><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4.xml"/><Relationship Id="rId1" Type="http://schemas.openxmlformats.org/officeDocument/2006/relationships/slideLayout" Target="../slideLayouts/slideLayout13.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60.jp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8" Type="http://schemas.openxmlformats.org/officeDocument/2006/relationships/image" Target="../media/image17.jpeg"/><Relationship Id="rId3" Type="http://schemas.openxmlformats.org/officeDocument/2006/relationships/image" Target="../media/image14.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jpeg"/><Relationship Id="rId4" Type="http://schemas.openxmlformats.org/officeDocument/2006/relationships/image" Target="../media/image110.png"/></Relationships>
</file>

<file path=ppt/slides/_rels/slide6.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8.png"/><Relationship Id="rId7" Type="http://schemas.openxmlformats.org/officeDocument/2006/relationships/image" Target="../media/image110.pn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110.png"/><Relationship Id="rId2" Type="http://schemas.openxmlformats.org/officeDocument/2006/relationships/notesSlide" Target="../notesSlides/notesSlide7.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10.png"/><Relationship Id="rId2" Type="http://schemas.openxmlformats.org/officeDocument/2006/relationships/notesSlide" Target="../notesSlides/notesSlide8.xml"/><Relationship Id="rId1" Type="http://schemas.openxmlformats.org/officeDocument/2006/relationships/slideLayout" Target="../slideLayouts/slideLayout13.xml"/><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13.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el 2">
            <a:extLst>
              <a:ext uri="{FF2B5EF4-FFF2-40B4-BE49-F238E27FC236}">
                <a16:creationId xmlns:a16="http://schemas.microsoft.com/office/drawing/2014/main" id="{5A7025A9-CEF8-44DE-B5EF-C8C371B6662B}"/>
              </a:ext>
            </a:extLst>
          </p:cNvPr>
          <p:cNvSpPr txBox="1">
            <a:spLocks/>
          </p:cNvSpPr>
          <p:nvPr/>
        </p:nvSpPr>
        <p:spPr>
          <a:xfrm>
            <a:off x="1524000" y="3074036"/>
            <a:ext cx="6644640" cy="1957536"/>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de-DE" sz="3600" b="1" dirty="0"/>
              <a:t>Präsentation Optische Systeme</a:t>
            </a:r>
          </a:p>
          <a:p>
            <a:r>
              <a:rPr lang="de-DE" sz="2800" dirty="0"/>
              <a:t>Team 4</a:t>
            </a:r>
          </a:p>
        </p:txBody>
      </p:sp>
      <p:sp>
        <p:nvSpPr>
          <p:cNvPr id="3" name="Untertitel 3"/>
          <p:cNvSpPr txBox="1">
            <a:spLocks/>
          </p:cNvSpPr>
          <p:nvPr/>
        </p:nvSpPr>
        <p:spPr>
          <a:xfrm>
            <a:off x="1665914" y="4893715"/>
            <a:ext cx="3937962" cy="2704633"/>
          </a:xfrm>
          <a:prstGeom prst="rect">
            <a:avLst/>
          </a:prstGeom>
        </p:spPr>
        <p:txBody>
          <a:bodyPr vert="horz" lIns="91440" tIns="45720" rIns="91440" bIns="45720" rtlCol="0">
            <a:normAutofit/>
          </a:bodyPr>
          <a:lstStyle>
            <a:lvl1pPr marL="0" indent="0" algn="ctr" defTabSz="685800" rtl="0" eaLnBrk="1" latinLnBrk="0" hangingPunct="1">
              <a:lnSpc>
                <a:spcPct val="90000"/>
              </a:lnSpc>
              <a:spcBef>
                <a:spcPts val="750"/>
              </a:spcBef>
              <a:buFont typeface="Arial" panose="020B0604020202020204" pitchFamily="34" charset="0"/>
              <a:buNone/>
              <a:defRPr sz="1800" kern="1200">
                <a:solidFill>
                  <a:schemeClr val="tx1"/>
                </a:solidFill>
                <a:latin typeface="+mn-lt"/>
                <a:ea typeface="+mn-ea"/>
                <a:cs typeface="+mn-cs"/>
              </a:defRPr>
            </a:lvl1pPr>
            <a:lvl2pPr marL="342900" indent="0" algn="ctr" defTabSz="685800" rtl="0" eaLnBrk="1" latinLnBrk="0" hangingPunct="1">
              <a:lnSpc>
                <a:spcPct val="90000"/>
              </a:lnSpc>
              <a:spcBef>
                <a:spcPts val="375"/>
              </a:spcBef>
              <a:buFont typeface="Arial" panose="020B0604020202020204" pitchFamily="34" charset="0"/>
              <a:buNone/>
              <a:defRPr sz="1500" kern="1200">
                <a:solidFill>
                  <a:schemeClr val="tx1"/>
                </a:solidFill>
                <a:latin typeface="+mn-lt"/>
                <a:ea typeface="+mn-ea"/>
                <a:cs typeface="+mn-cs"/>
              </a:defRPr>
            </a:lvl2pPr>
            <a:lvl3pPr marL="685800" indent="0" algn="ctr" defTabSz="685800" rtl="0" eaLnBrk="1" latinLnBrk="0" hangingPunct="1">
              <a:lnSpc>
                <a:spcPct val="90000"/>
              </a:lnSpc>
              <a:spcBef>
                <a:spcPts val="375"/>
              </a:spcBef>
              <a:buFont typeface="Arial" panose="020B0604020202020204" pitchFamily="34" charset="0"/>
              <a:buNone/>
              <a:defRPr sz="1350" kern="1200">
                <a:solidFill>
                  <a:schemeClr val="tx1"/>
                </a:solidFill>
                <a:latin typeface="+mn-lt"/>
                <a:ea typeface="+mn-ea"/>
                <a:cs typeface="+mn-cs"/>
              </a:defRPr>
            </a:lvl3pPr>
            <a:lvl4pPr marL="10287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4pPr>
            <a:lvl5pPr marL="13716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5pPr>
            <a:lvl6pPr marL="17145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6pPr>
            <a:lvl7pPr marL="20574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7pPr>
            <a:lvl8pPr marL="24003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8pPr>
            <a:lvl9pPr marL="2743200" indent="0" algn="ctr" defTabSz="685800" rtl="0" eaLnBrk="1" latinLnBrk="0" hangingPunct="1">
              <a:lnSpc>
                <a:spcPct val="90000"/>
              </a:lnSpc>
              <a:spcBef>
                <a:spcPts val="375"/>
              </a:spcBef>
              <a:buFont typeface="Arial" panose="020B0604020202020204" pitchFamily="34" charset="0"/>
              <a:buNone/>
              <a:defRPr sz="1200" kern="1200">
                <a:solidFill>
                  <a:schemeClr val="tx1"/>
                </a:solidFill>
                <a:latin typeface="+mn-lt"/>
                <a:ea typeface="+mn-ea"/>
                <a:cs typeface="+mn-cs"/>
              </a:defRPr>
            </a:lvl9pPr>
          </a:lstStyle>
          <a:p>
            <a:pPr algn="l">
              <a:spcBef>
                <a:spcPts val="0"/>
              </a:spcBef>
            </a:pPr>
            <a:r>
              <a:rPr lang="de-DE" dirty="0"/>
              <a:t>Lavinia Weber </a:t>
            </a:r>
          </a:p>
          <a:p>
            <a:pPr algn="l">
              <a:spcBef>
                <a:spcPts val="0"/>
              </a:spcBef>
            </a:pPr>
            <a:r>
              <a:rPr lang="de-DE" dirty="0"/>
              <a:t>Mechatronik</a:t>
            </a:r>
          </a:p>
          <a:p>
            <a:pPr algn="l">
              <a:spcBef>
                <a:spcPts val="0"/>
              </a:spcBef>
            </a:pPr>
            <a:endParaRPr lang="de-DE" dirty="0"/>
          </a:p>
          <a:p>
            <a:pPr algn="l">
              <a:spcBef>
                <a:spcPts val="0"/>
              </a:spcBef>
            </a:pPr>
            <a:r>
              <a:rPr lang="de-DE" dirty="0"/>
              <a:t>Mathias Götz</a:t>
            </a:r>
            <a:br>
              <a:rPr lang="de-DE" dirty="0"/>
            </a:br>
            <a:r>
              <a:rPr lang="de-DE" dirty="0"/>
              <a:t>Elektrische Systeme</a:t>
            </a:r>
          </a:p>
        </p:txBody>
      </p:sp>
      <p:sp>
        <p:nvSpPr>
          <p:cNvPr id="5" name="Rechteck 4"/>
          <p:cNvSpPr/>
          <p:nvPr/>
        </p:nvSpPr>
        <p:spPr>
          <a:xfrm>
            <a:off x="6635750" y="4880646"/>
            <a:ext cx="4572000" cy="1477328"/>
          </a:xfrm>
          <a:prstGeom prst="rect">
            <a:avLst/>
          </a:prstGeom>
        </p:spPr>
        <p:txBody>
          <a:bodyPr>
            <a:spAutoFit/>
          </a:bodyPr>
          <a:lstStyle/>
          <a:p>
            <a:r>
              <a:rPr lang="de-DE" b="1" dirty="0"/>
              <a:t>Optische Systeme</a:t>
            </a:r>
          </a:p>
          <a:p>
            <a:r>
              <a:rPr lang="de-DE" dirty="0"/>
              <a:t>Prof. Dr. Bernd </a:t>
            </a:r>
            <a:r>
              <a:rPr lang="de-DE" dirty="0" err="1"/>
              <a:t>Jödicke</a:t>
            </a:r>
            <a:endParaRPr lang="de-DE" dirty="0"/>
          </a:p>
          <a:p>
            <a:r>
              <a:rPr lang="de-DE" dirty="0"/>
              <a:t>Prof. Dr. Jürgen </a:t>
            </a:r>
            <a:r>
              <a:rPr lang="de-DE" dirty="0" err="1"/>
              <a:t>Sum</a:t>
            </a:r>
            <a:endParaRPr lang="de-DE" dirty="0"/>
          </a:p>
          <a:p>
            <a:r>
              <a:rPr lang="de-DE" dirty="0"/>
              <a:t>Prof. Dr. Matthias Franz</a:t>
            </a:r>
            <a:br>
              <a:rPr lang="de-DE" dirty="0"/>
            </a:br>
            <a:r>
              <a:rPr lang="de-DE" dirty="0"/>
              <a:t>WS 20/21</a:t>
            </a:r>
          </a:p>
        </p:txBody>
      </p:sp>
      <p:pic>
        <p:nvPicPr>
          <p:cNvPr id="6" name="Grafik 5">
            <a:extLst>
              <a:ext uri="{FF2B5EF4-FFF2-40B4-BE49-F238E27FC236}">
                <a16:creationId xmlns:a16="http://schemas.microsoft.com/office/drawing/2014/main" id="{23DC2C6C-69A6-42A1-B290-25CC49BC0044}"/>
              </a:ext>
            </a:extLst>
          </p:cNvPr>
          <p:cNvPicPr>
            <a:picLocks noChangeAspect="1"/>
          </p:cNvPicPr>
          <p:nvPr/>
        </p:nvPicPr>
        <p:blipFill>
          <a:blip r:embed="rId3"/>
          <a:stretch>
            <a:fillRect/>
          </a:stretch>
        </p:blipFill>
        <p:spPr>
          <a:xfrm>
            <a:off x="2827973" y="988535"/>
            <a:ext cx="465297" cy="754535"/>
          </a:xfrm>
          <a:prstGeom prst="rect">
            <a:avLst/>
          </a:prstGeom>
        </p:spPr>
      </p:pic>
      <p:pic>
        <p:nvPicPr>
          <p:cNvPr id="1026" name="Picture 2">
            <a:extLst>
              <a:ext uri="{FF2B5EF4-FFF2-40B4-BE49-F238E27FC236}">
                <a16:creationId xmlns:a16="http://schemas.microsoft.com/office/drawing/2014/main" id="{72D047C4-0CD2-4654-BC0E-C9F2960566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8234" y="794302"/>
            <a:ext cx="1990227"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04702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Versuchsaufbau mit dem Ziel ein möglichst Diffuses Licht mit der Kamera einzufangen</a:t>
            </a:r>
            <a:endParaRPr lang="en-GB" dirty="0"/>
          </a:p>
        </p:txBody>
      </p:sp>
      <p:pic>
        <p:nvPicPr>
          <p:cNvPr id="9" name="Inhaltsplatzhalter 8" descr="Ein Bild, das Text, drinnen, Schreibtisch, aus Holz enthält.&#10;&#10;Automatisch generierte Beschreibung">
            <a:extLst>
              <a:ext uri="{FF2B5EF4-FFF2-40B4-BE49-F238E27FC236}">
                <a16:creationId xmlns:a16="http://schemas.microsoft.com/office/drawing/2014/main" id="{F38EAEB3-8C63-4613-ADDA-9683DDB63FE6}"/>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243862" y="1306891"/>
            <a:ext cx="4596221" cy="2232040"/>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Grafik 10" descr="Ein Bild, das Text, drinnen, computer, aus Holz enthält.&#10;&#10;Automatisch generierte Beschreibung">
            <a:extLst>
              <a:ext uri="{FF2B5EF4-FFF2-40B4-BE49-F238E27FC236}">
                <a16:creationId xmlns:a16="http://schemas.microsoft.com/office/drawing/2014/main" id="{6D8C889C-D8DF-4322-B68B-CB2D9138C2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43862" y="3679619"/>
            <a:ext cx="4596221" cy="2232040"/>
          </a:xfrm>
          <a:prstGeom prst="rect">
            <a:avLst/>
          </a:prstGeom>
        </p:spPr>
      </p:pic>
      <p:pic>
        <p:nvPicPr>
          <p:cNvPr id="13" name="Grafik 12" descr="Ein Bild, das drinnen, Wand, Computer enthält.&#10;&#10;Automatisch generierte Beschreibung">
            <a:extLst>
              <a:ext uri="{FF2B5EF4-FFF2-40B4-BE49-F238E27FC236}">
                <a16:creationId xmlns:a16="http://schemas.microsoft.com/office/drawing/2014/main" id="{960E9D96-6B66-4476-B3F5-8FFEA367B5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7629" y="1553163"/>
            <a:ext cx="5233273" cy="3486669"/>
          </a:xfrm>
          <a:prstGeom prst="rect">
            <a:avLst/>
          </a:prstGeom>
        </p:spPr>
      </p:pic>
      <p:sp>
        <p:nvSpPr>
          <p:cNvPr id="14" name="Textfeld 13">
            <a:extLst>
              <a:ext uri="{FF2B5EF4-FFF2-40B4-BE49-F238E27FC236}">
                <a16:creationId xmlns:a16="http://schemas.microsoft.com/office/drawing/2014/main" id="{3C1CD1CC-9E5F-4D4F-ADFB-97A7BAC684F8}"/>
              </a:ext>
            </a:extLst>
          </p:cNvPr>
          <p:cNvSpPr txBox="1"/>
          <p:nvPr/>
        </p:nvSpPr>
        <p:spPr>
          <a:xfrm>
            <a:off x="815413" y="5141019"/>
            <a:ext cx="5161804" cy="338554"/>
          </a:xfrm>
          <a:prstGeom prst="rect">
            <a:avLst/>
          </a:prstGeom>
          <a:noFill/>
        </p:spPr>
        <p:txBody>
          <a:bodyPr wrap="square" rtlCol="0">
            <a:spAutoFit/>
          </a:bodyPr>
          <a:lstStyle/>
          <a:p>
            <a:r>
              <a:rPr lang="de-DE" sz="800" dirty="0"/>
              <a:t>Bildquelle: https://www.opsira.de/fileadmin/benutzerdaten/opsira-de/bilder/Adam_Hall_Lichtmessung_mit_opsira_uku.png Abgerufen am 15.01.2020</a:t>
            </a:r>
            <a:endParaRPr lang="en-GB" sz="800" dirty="0"/>
          </a:p>
        </p:txBody>
      </p:sp>
      <p:sp>
        <p:nvSpPr>
          <p:cNvPr id="15" name="Textfeld 14">
            <a:extLst>
              <a:ext uri="{FF2B5EF4-FFF2-40B4-BE49-F238E27FC236}">
                <a16:creationId xmlns:a16="http://schemas.microsoft.com/office/drawing/2014/main" id="{11A7EFE8-E312-464D-AF91-A842C64063AE}"/>
              </a:ext>
            </a:extLst>
          </p:cNvPr>
          <p:cNvSpPr txBox="1"/>
          <p:nvPr/>
        </p:nvSpPr>
        <p:spPr>
          <a:xfrm>
            <a:off x="1997259" y="1200887"/>
            <a:ext cx="2211824" cy="369332"/>
          </a:xfrm>
          <a:prstGeom prst="rect">
            <a:avLst/>
          </a:prstGeom>
          <a:noFill/>
        </p:spPr>
        <p:txBody>
          <a:bodyPr wrap="none" rtlCol="0">
            <a:spAutoFit/>
          </a:bodyPr>
          <a:lstStyle/>
          <a:p>
            <a:r>
              <a:rPr lang="de-DE" dirty="0"/>
              <a:t>Vorbild </a:t>
            </a:r>
            <a:r>
              <a:rPr lang="de-DE" dirty="0" err="1"/>
              <a:t>Ulbrichtkugel</a:t>
            </a:r>
            <a:endParaRPr lang="en-GB" dirty="0"/>
          </a:p>
        </p:txBody>
      </p:sp>
      <p:sp>
        <p:nvSpPr>
          <p:cNvPr id="16" name="Pfeil: nach rechts 15">
            <a:extLst>
              <a:ext uri="{FF2B5EF4-FFF2-40B4-BE49-F238E27FC236}">
                <a16:creationId xmlns:a16="http://schemas.microsoft.com/office/drawing/2014/main" id="{A6C196BF-9AC8-4AA9-BF48-5F79DBC7090B}"/>
              </a:ext>
            </a:extLst>
          </p:cNvPr>
          <p:cNvSpPr/>
          <p:nvPr/>
        </p:nvSpPr>
        <p:spPr>
          <a:xfrm>
            <a:off x="6259327" y="1434418"/>
            <a:ext cx="791513" cy="4358496"/>
          </a:xfrm>
          <a:prstGeom prst="rightArrow">
            <a:avLst/>
          </a:prstGeom>
          <a:solidFill>
            <a:srgbClr val="D8E5ED"/>
          </a:solidFill>
          <a:ln>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7" name="Picture 4" descr="Kalibrierungsmarke - Kostenlose schnittstelle Icons">
            <a:extLst>
              <a:ext uri="{FF2B5EF4-FFF2-40B4-BE49-F238E27FC236}">
                <a16:creationId xmlns:a16="http://schemas.microsoft.com/office/drawing/2014/main" id="{75011CCE-7950-4326-BEDB-DC3A68633A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5508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Problem</a:t>
            </a:r>
            <a:endParaRPr lang="en-GB" dirty="0"/>
          </a:p>
        </p:txBody>
      </p:sp>
      <p:pic>
        <p:nvPicPr>
          <p:cNvPr id="10" name="Inhaltsplatzhalter 9">
            <a:extLst>
              <a:ext uri="{FF2B5EF4-FFF2-40B4-BE49-F238E27FC236}">
                <a16:creationId xmlns:a16="http://schemas.microsoft.com/office/drawing/2014/main" id="{C569EE42-72B7-4576-BA5E-B15ECB40EB81}"/>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9026097" y="2865446"/>
            <a:ext cx="2458288" cy="1843716"/>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5E44F6A4-A98C-4C6B-8AA9-96FC01C7BC59}"/>
              </a:ext>
            </a:extLst>
          </p:cNvPr>
          <p:cNvPicPr>
            <a:picLocks noChangeAspect="1"/>
          </p:cNvPicPr>
          <p:nvPr/>
        </p:nvPicPr>
        <p:blipFill>
          <a:blip r:embed="rId4"/>
          <a:stretch>
            <a:fillRect/>
          </a:stretch>
        </p:blipFill>
        <p:spPr>
          <a:xfrm>
            <a:off x="837629" y="1264802"/>
            <a:ext cx="7615255" cy="4785652"/>
          </a:xfrm>
          <a:prstGeom prst="rect">
            <a:avLst/>
          </a:prstGeom>
        </p:spPr>
      </p:pic>
      <p:sp>
        <p:nvSpPr>
          <p:cNvPr id="11" name="Ellipse 10">
            <a:extLst>
              <a:ext uri="{FF2B5EF4-FFF2-40B4-BE49-F238E27FC236}">
                <a16:creationId xmlns:a16="http://schemas.microsoft.com/office/drawing/2014/main" id="{318A1818-CAAC-40D0-9037-AF751C15A98F}"/>
              </a:ext>
            </a:extLst>
          </p:cNvPr>
          <p:cNvSpPr/>
          <p:nvPr/>
        </p:nvSpPr>
        <p:spPr>
          <a:xfrm>
            <a:off x="8508885" y="2439325"/>
            <a:ext cx="3425479" cy="2759148"/>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12" name="Gerade Verbindung mit Pfeil 11">
            <a:extLst>
              <a:ext uri="{FF2B5EF4-FFF2-40B4-BE49-F238E27FC236}">
                <a16:creationId xmlns:a16="http://schemas.microsoft.com/office/drawing/2014/main" id="{04E2801A-3EA4-4607-8B28-02DD2F930F78}"/>
              </a:ext>
            </a:extLst>
          </p:cNvPr>
          <p:cNvCxnSpPr>
            <a:cxnSpLocks/>
            <a:stCxn id="11" idx="2"/>
          </p:cNvCxnSpPr>
          <p:nvPr/>
        </p:nvCxnSpPr>
        <p:spPr>
          <a:xfrm flipH="1">
            <a:off x="5207001" y="3818899"/>
            <a:ext cx="3301884" cy="1477001"/>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FA6A4B80-C607-47B1-8030-C1E591065884}"/>
              </a:ext>
            </a:extLst>
          </p:cNvPr>
          <p:cNvSpPr txBox="1"/>
          <p:nvPr/>
        </p:nvSpPr>
        <p:spPr>
          <a:xfrm rot="822065">
            <a:off x="1723721" y="3347508"/>
            <a:ext cx="10177631" cy="646331"/>
          </a:xfrm>
          <a:prstGeom prst="rect">
            <a:avLst/>
          </a:prstGeom>
          <a:noFill/>
        </p:spPr>
        <p:txBody>
          <a:bodyPr wrap="square" rtlCol="0">
            <a:spAutoFit/>
          </a:bodyPr>
          <a:lstStyle/>
          <a:p>
            <a:r>
              <a:rPr lang="de-DE" sz="3600" dirty="0"/>
              <a:t>Programmcode mit EMVA auf Plausibilität prüfen</a:t>
            </a:r>
            <a:endParaRPr lang="en-GB" sz="3600" dirty="0"/>
          </a:p>
        </p:txBody>
      </p:sp>
      <p:pic>
        <p:nvPicPr>
          <p:cNvPr id="15" name="Picture 2" descr="Check Mark Clip Art - check Vektor png herunterladen - 540*599 - Kostenlos  transparent Anlage png Herunterladen.">
            <a:extLst>
              <a:ext uri="{FF2B5EF4-FFF2-40B4-BE49-F238E27FC236}">
                <a16:creationId xmlns:a16="http://schemas.microsoft.com/office/drawing/2014/main" id="{F0D9D510-9E71-4A5C-88A5-019B2D5F4DCD}"/>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rot="770268">
            <a:off x="10825077" y="4484411"/>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Kalibrierungsmarke - Kostenlose schnittstelle Icons">
            <a:extLst>
              <a:ext uri="{FF2B5EF4-FFF2-40B4-BE49-F238E27FC236}">
                <a16:creationId xmlns:a16="http://schemas.microsoft.com/office/drawing/2014/main" id="{48159910-3DE1-45C3-B956-DB1D78995D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4179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Optimierungen des Versuchsaufbaus: „Diffuser“ und komplett Dunkle Umgebung </a:t>
            </a:r>
            <a:endParaRPr lang="en-GB" dirty="0"/>
          </a:p>
        </p:txBody>
      </p:sp>
      <p:pic>
        <p:nvPicPr>
          <p:cNvPr id="9" name="Inhaltsplatzhalter 8" descr="Ein Bild, das Text enthält.&#10;&#10;Automatisch generierte Beschreibung">
            <a:extLst>
              <a:ext uri="{FF2B5EF4-FFF2-40B4-BE49-F238E27FC236}">
                <a16:creationId xmlns:a16="http://schemas.microsoft.com/office/drawing/2014/main" id="{9B4163C8-2192-45C6-8F4C-491503AA0F97}"/>
              </a:ext>
            </a:extLst>
          </p:cNvPr>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815414" y="1934885"/>
            <a:ext cx="1938424" cy="3991608"/>
          </a:xfr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square">
            <a:spAutoFit/>
          </a:bodyPr>
          <a:lstStyle/>
          <a:p>
            <a:r>
              <a:rPr lang="en-GB" dirty="0"/>
              <a:t> </a:t>
            </a:r>
          </a:p>
        </p:txBody>
      </p:sp>
      <p:pic>
        <p:nvPicPr>
          <p:cNvPr id="11" name="Grafik 10" descr="Ein Bild, das Wand, drinnen, Licht enthält.&#10;&#10;Automatisch generierte Beschreibung">
            <a:extLst>
              <a:ext uri="{FF2B5EF4-FFF2-40B4-BE49-F238E27FC236}">
                <a16:creationId xmlns:a16="http://schemas.microsoft.com/office/drawing/2014/main" id="{9A5E6D39-A602-4682-B194-77A929FCB4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2703" y="1934889"/>
            <a:ext cx="1938423" cy="3991602"/>
          </a:xfrm>
          <a:prstGeom prst="rect">
            <a:avLst/>
          </a:prstGeom>
        </p:spPr>
      </p:pic>
      <p:pic>
        <p:nvPicPr>
          <p:cNvPr id="13" name="Grafik 12">
            <a:extLst>
              <a:ext uri="{FF2B5EF4-FFF2-40B4-BE49-F238E27FC236}">
                <a16:creationId xmlns:a16="http://schemas.microsoft.com/office/drawing/2014/main" id="{DC4F1E40-0C2C-4F4D-AA0A-4021C6E687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8802795" y="821235"/>
            <a:ext cx="1938855" cy="4166163"/>
          </a:xfrm>
          <a:prstGeom prst="rect">
            <a:avLst/>
          </a:prstGeom>
        </p:spPr>
      </p:pic>
      <p:pic>
        <p:nvPicPr>
          <p:cNvPr id="15" name="Grafik 14" descr="Ein Bild, das Text, drinnen enthält.&#10;&#10;Automatisch generierte Beschreibung">
            <a:extLst>
              <a:ext uri="{FF2B5EF4-FFF2-40B4-BE49-F238E27FC236}">
                <a16:creationId xmlns:a16="http://schemas.microsoft.com/office/drawing/2014/main" id="{3D4770EA-E5BF-4B43-8CD7-ADD62F198C4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689140" y="3987636"/>
            <a:ext cx="4166163" cy="1938855"/>
          </a:xfrm>
          <a:prstGeom prst="rect">
            <a:avLst/>
          </a:prstGeom>
        </p:spPr>
      </p:pic>
      <p:pic>
        <p:nvPicPr>
          <p:cNvPr id="17" name="Grafik 16" descr="Ein Bild, das Boden, drinnen, Holz enthält.&#10;&#10;Automatisch generierte Beschreibung">
            <a:extLst>
              <a:ext uri="{FF2B5EF4-FFF2-40B4-BE49-F238E27FC236}">
                <a16:creationId xmlns:a16="http://schemas.microsoft.com/office/drawing/2014/main" id="{A3DA5812-A124-4934-A181-DC9C84B79BD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14511" y="1934885"/>
            <a:ext cx="1938423" cy="3991606"/>
          </a:xfrm>
          <a:prstGeom prst="rect">
            <a:avLst/>
          </a:prstGeom>
        </p:spPr>
      </p:pic>
      <p:sp>
        <p:nvSpPr>
          <p:cNvPr id="14" name="Textfeld 13">
            <a:extLst>
              <a:ext uri="{FF2B5EF4-FFF2-40B4-BE49-F238E27FC236}">
                <a16:creationId xmlns:a16="http://schemas.microsoft.com/office/drawing/2014/main" id="{B8B4865E-770E-4301-ADDC-C13D3EF61CFE}"/>
              </a:ext>
            </a:extLst>
          </p:cNvPr>
          <p:cNvSpPr txBox="1"/>
          <p:nvPr/>
        </p:nvSpPr>
        <p:spPr>
          <a:xfrm>
            <a:off x="837629" y="1333920"/>
            <a:ext cx="2737544" cy="523220"/>
          </a:xfrm>
          <a:prstGeom prst="rect">
            <a:avLst/>
          </a:prstGeom>
          <a:noFill/>
        </p:spPr>
        <p:txBody>
          <a:bodyPr wrap="none" rtlCol="0">
            <a:spAutoFit/>
          </a:bodyPr>
          <a:lstStyle/>
          <a:p>
            <a:r>
              <a:rPr lang="de-DE" sz="1400" dirty="0"/>
              <a:t>Abgedunkelte Umgebung mit Hilfe </a:t>
            </a:r>
            <a:br>
              <a:rPr lang="de-DE" sz="1400" dirty="0"/>
            </a:br>
            <a:r>
              <a:rPr lang="de-DE" sz="1400" dirty="0"/>
              <a:t>eines leeren Kartons.</a:t>
            </a:r>
            <a:endParaRPr lang="en-GB" sz="1400" dirty="0"/>
          </a:p>
        </p:txBody>
      </p:sp>
      <p:pic>
        <p:nvPicPr>
          <p:cNvPr id="10" name="Grafik 9" descr="Ein Bild, das Text enthält.&#10;&#10;Automatisch generierte Beschreibung">
            <a:extLst>
              <a:ext uri="{FF2B5EF4-FFF2-40B4-BE49-F238E27FC236}">
                <a16:creationId xmlns:a16="http://schemas.microsoft.com/office/drawing/2014/main" id="{20781066-8FA0-4FAF-A124-9ED0165055D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024222" y="2723667"/>
            <a:ext cx="3071777" cy="2132690"/>
          </a:xfrm>
          <a:prstGeom prst="rect">
            <a:avLst/>
          </a:prstGeom>
        </p:spPr>
      </p:pic>
      <p:sp>
        <p:nvSpPr>
          <p:cNvPr id="16" name="Textfeld 15">
            <a:extLst>
              <a:ext uri="{FF2B5EF4-FFF2-40B4-BE49-F238E27FC236}">
                <a16:creationId xmlns:a16="http://schemas.microsoft.com/office/drawing/2014/main" id="{9287076F-AD57-4149-B33D-052CFA2DCA6B}"/>
              </a:ext>
            </a:extLst>
          </p:cNvPr>
          <p:cNvSpPr txBox="1"/>
          <p:nvPr/>
        </p:nvSpPr>
        <p:spPr>
          <a:xfrm>
            <a:off x="5381579" y="1507501"/>
            <a:ext cx="1980670" cy="307777"/>
          </a:xfrm>
          <a:prstGeom prst="rect">
            <a:avLst/>
          </a:prstGeom>
          <a:noFill/>
        </p:spPr>
        <p:txBody>
          <a:bodyPr wrap="none" rtlCol="0">
            <a:spAutoFit/>
          </a:bodyPr>
          <a:lstStyle/>
          <a:p>
            <a:r>
              <a:rPr lang="de-DE" sz="1400" dirty="0"/>
              <a:t>Reflektionen vermeiden.</a:t>
            </a:r>
            <a:endParaRPr lang="en-GB" sz="1400" dirty="0"/>
          </a:p>
        </p:txBody>
      </p:sp>
      <p:sp>
        <p:nvSpPr>
          <p:cNvPr id="18" name="Textfeld 17">
            <a:extLst>
              <a:ext uri="{FF2B5EF4-FFF2-40B4-BE49-F238E27FC236}">
                <a16:creationId xmlns:a16="http://schemas.microsoft.com/office/drawing/2014/main" id="{8B2BB848-5E3F-444E-8002-8778C144C135}"/>
              </a:ext>
            </a:extLst>
          </p:cNvPr>
          <p:cNvSpPr txBox="1"/>
          <p:nvPr/>
        </p:nvSpPr>
        <p:spPr>
          <a:xfrm>
            <a:off x="7880294" y="1542771"/>
            <a:ext cx="3783856" cy="307777"/>
          </a:xfrm>
          <a:prstGeom prst="rect">
            <a:avLst/>
          </a:prstGeom>
          <a:noFill/>
        </p:spPr>
        <p:txBody>
          <a:bodyPr wrap="none" rtlCol="0">
            <a:spAutoFit/>
          </a:bodyPr>
          <a:lstStyle/>
          <a:p>
            <a:r>
              <a:rPr lang="de-DE" sz="1400" dirty="0"/>
              <a:t>Fester Abstand zum Sensor und Karton schließen.</a:t>
            </a:r>
            <a:endParaRPr lang="en-GB" sz="1400" dirty="0"/>
          </a:p>
        </p:txBody>
      </p:sp>
      <p:pic>
        <p:nvPicPr>
          <p:cNvPr id="19" name="Grafik 18">
            <a:extLst>
              <a:ext uri="{FF2B5EF4-FFF2-40B4-BE49-F238E27FC236}">
                <a16:creationId xmlns:a16="http://schemas.microsoft.com/office/drawing/2014/main" id="{99839C0A-593F-4A84-9A2D-AFCADF53B7B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23733" y="0"/>
            <a:ext cx="9182100" cy="6886576"/>
          </a:xfrm>
          <a:prstGeom prst="rect">
            <a:avLst/>
          </a:prstGeom>
        </p:spPr>
      </p:pic>
      <p:pic>
        <p:nvPicPr>
          <p:cNvPr id="20" name="Picture 2" descr="Check Mark Clip Art - check Vektor png herunterladen - 540*599 - Kostenlos  transparent Anlage png Herunterladen.">
            <a:extLst>
              <a:ext uri="{FF2B5EF4-FFF2-40B4-BE49-F238E27FC236}">
                <a16:creationId xmlns:a16="http://schemas.microsoft.com/office/drawing/2014/main" id="{453D228D-AF9C-40E7-8282-8D7E9D0A26DB}"/>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312690" y="80602"/>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Kalibrierungsmarke - Kostenlose schnittstelle Icons">
            <a:extLst>
              <a:ext uri="{FF2B5EF4-FFF2-40B4-BE49-F238E27FC236}">
                <a16:creationId xmlns:a16="http://schemas.microsoft.com/office/drawing/2014/main" id="{52A62EF4-3306-4DD1-91CD-D39E3E55E17D}"/>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71850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0.00013 -0.01736 L -0.00456 -0.3257 " pathEditMode="relative" rAng="0" ptsTypes="AA">
                                      <p:cBhvr>
                                        <p:cTn id="6" dur="1000" fill="hold"/>
                                        <p:tgtEl>
                                          <p:spTgt spid="10"/>
                                        </p:tgtEl>
                                        <p:attrNameLst>
                                          <p:attrName>ppt_x</p:attrName>
                                          <p:attrName>ppt_y</p:attrName>
                                        </p:attrNameLst>
                                      </p:cBhvr>
                                      <p:rCtr x="-234" y="-15417"/>
                                    </p:animMotion>
                                  </p:childTnLst>
                                </p:cTn>
                              </p:par>
                              <p:par>
                                <p:cTn id="7" presetID="6" presetClass="emph" presetSubtype="0" fill="hold" nodeType="withEffect">
                                  <p:stCondLst>
                                    <p:cond delay="0"/>
                                  </p:stCondLst>
                                  <p:childTnLst>
                                    <p:animScale>
                                      <p:cBhvr>
                                        <p:cTn id="8" dur="700" fill="hold"/>
                                        <p:tgtEl>
                                          <p:spTgt spid="10"/>
                                        </p:tgtEl>
                                      </p:cBhvr>
                                      <p:by x="30000" y="30000"/>
                                    </p:animScale>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Grafik 12">
            <a:extLst>
              <a:ext uri="{FF2B5EF4-FFF2-40B4-BE49-F238E27FC236}">
                <a16:creationId xmlns:a16="http://schemas.microsoft.com/office/drawing/2014/main" id="{7CAEA6AD-FC42-4746-A744-7E6834C78BDE}"/>
              </a:ext>
            </a:extLst>
          </p:cNvPr>
          <p:cNvPicPr>
            <a:picLocks noChangeAspect="1"/>
          </p:cNvPicPr>
          <p:nvPr/>
        </p:nvPicPr>
        <p:blipFill>
          <a:blip r:embed="rId3"/>
          <a:stretch>
            <a:fillRect/>
          </a:stretch>
        </p:blipFill>
        <p:spPr>
          <a:xfrm>
            <a:off x="2668565" y="1298782"/>
            <a:ext cx="6854870" cy="475920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Analyse des möglichen Softwarefehlers</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76300" y="1428249"/>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grpSp>
        <p:nvGrpSpPr>
          <p:cNvPr id="16" name="Gruppieren 15">
            <a:extLst>
              <a:ext uri="{FF2B5EF4-FFF2-40B4-BE49-F238E27FC236}">
                <a16:creationId xmlns:a16="http://schemas.microsoft.com/office/drawing/2014/main" id="{34754A85-BE7E-4060-8FBD-47CCD3D55A13}"/>
              </a:ext>
            </a:extLst>
          </p:cNvPr>
          <p:cNvGrpSpPr/>
          <p:nvPr/>
        </p:nvGrpSpPr>
        <p:grpSpPr>
          <a:xfrm>
            <a:off x="3165439" y="2387599"/>
            <a:ext cx="1647861" cy="203201"/>
            <a:chOff x="3165439" y="2387599"/>
            <a:chExt cx="1647861" cy="203201"/>
          </a:xfrm>
        </p:grpSpPr>
        <p:cxnSp>
          <p:nvCxnSpPr>
            <p:cNvPr id="10" name="Gerader Verbinder 9">
              <a:extLst>
                <a:ext uri="{FF2B5EF4-FFF2-40B4-BE49-F238E27FC236}">
                  <a16:creationId xmlns:a16="http://schemas.microsoft.com/office/drawing/2014/main" id="{96013E4B-33FD-4F00-9E64-BF11FE5FC42C}"/>
                </a:ext>
              </a:extLst>
            </p:cNvPr>
            <p:cNvCxnSpPr>
              <a:cxnSpLocks/>
            </p:cNvCxnSpPr>
            <p:nvPr/>
          </p:nvCxnSpPr>
          <p:spPr>
            <a:xfrm>
              <a:off x="3165439" y="2387600"/>
              <a:ext cx="1647861" cy="2032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Gerader Verbinder 11">
              <a:extLst>
                <a:ext uri="{FF2B5EF4-FFF2-40B4-BE49-F238E27FC236}">
                  <a16:creationId xmlns:a16="http://schemas.microsoft.com/office/drawing/2014/main" id="{382A5567-D1F9-4CAB-BF0A-4B908A8D10E2}"/>
                </a:ext>
              </a:extLst>
            </p:cNvPr>
            <p:cNvCxnSpPr>
              <a:cxnSpLocks/>
            </p:cNvCxnSpPr>
            <p:nvPr/>
          </p:nvCxnSpPr>
          <p:spPr>
            <a:xfrm flipV="1">
              <a:off x="3165439" y="2387599"/>
              <a:ext cx="1647861" cy="20320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17" name="Textfeld 16">
            <a:extLst>
              <a:ext uri="{FF2B5EF4-FFF2-40B4-BE49-F238E27FC236}">
                <a16:creationId xmlns:a16="http://schemas.microsoft.com/office/drawing/2014/main" id="{A39999F9-4210-4D0F-8A80-A6AF861F7CB0}"/>
              </a:ext>
            </a:extLst>
          </p:cNvPr>
          <p:cNvSpPr txBox="1"/>
          <p:nvPr/>
        </p:nvSpPr>
        <p:spPr>
          <a:xfrm>
            <a:off x="2924605" y="2803578"/>
            <a:ext cx="929742" cy="369332"/>
          </a:xfrm>
          <a:prstGeom prst="rect">
            <a:avLst/>
          </a:prstGeom>
          <a:noFill/>
        </p:spPr>
        <p:txBody>
          <a:bodyPr wrap="none" rtlCol="0">
            <a:spAutoFit/>
          </a:bodyPr>
          <a:lstStyle/>
          <a:p>
            <a:r>
              <a:rPr lang="de-DE" dirty="0" err="1"/>
              <a:t>imageio</a:t>
            </a:r>
            <a:endParaRPr lang="en-GB" dirty="0"/>
          </a:p>
        </p:txBody>
      </p:sp>
      <p:sp>
        <p:nvSpPr>
          <p:cNvPr id="18" name="Ellipse 17">
            <a:extLst>
              <a:ext uri="{FF2B5EF4-FFF2-40B4-BE49-F238E27FC236}">
                <a16:creationId xmlns:a16="http://schemas.microsoft.com/office/drawing/2014/main" id="{9FFFA06F-F814-4534-A0A5-A81C131BEFCB}"/>
              </a:ext>
            </a:extLst>
          </p:cNvPr>
          <p:cNvSpPr/>
          <p:nvPr/>
        </p:nvSpPr>
        <p:spPr>
          <a:xfrm>
            <a:off x="9510972" y="3429000"/>
            <a:ext cx="2267029" cy="90794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Verifizierung mittels </a:t>
            </a:r>
            <a:r>
              <a:rPr lang="de-DE" dirty="0" err="1">
                <a:solidFill>
                  <a:schemeClr val="tx1"/>
                </a:solidFill>
              </a:rPr>
              <a:t>Matlab</a:t>
            </a:r>
            <a:endParaRPr lang="en-GB" dirty="0">
              <a:solidFill>
                <a:schemeClr val="tx1"/>
              </a:solidFill>
            </a:endParaRPr>
          </a:p>
        </p:txBody>
      </p:sp>
      <p:cxnSp>
        <p:nvCxnSpPr>
          <p:cNvPr id="19" name="Gerade Verbindung mit Pfeil 18">
            <a:extLst>
              <a:ext uri="{FF2B5EF4-FFF2-40B4-BE49-F238E27FC236}">
                <a16:creationId xmlns:a16="http://schemas.microsoft.com/office/drawing/2014/main" id="{5DED9423-5113-4870-8311-595B0E595F0E}"/>
              </a:ext>
            </a:extLst>
          </p:cNvPr>
          <p:cNvCxnSpPr>
            <a:cxnSpLocks/>
          </p:cNvCxnSpPr>
          <p:nvPr/>
        </p:nvCxnSpPr>
        <p:spPr>
          <a:xfrm flipV="1">
            <a:off x="3606800" y="2590801"/>
            <a:ext cx="392277" cy="18821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Ellipse 22">
            <a:extLst>
              <a:ext uri="{FF2B5EF4-FFF2-40B4-BE49-F238E27FC236}">
                <a16:creationId xmlns:a16="http://schemas.microsoft.com/office/drawing/2014/main" id="{0B0B87C7-DA67-4EF0-8A47-C73E281F1F3B}"/>
              </a:ext>
            </a:extLst>
          </p:cNvPr>
          <p:cNvSpPr/>
          <p:nvPr/>
        </p:nvSpPr>
        <p:spPr>
          <a:xfrm>
            <a:off x="2742251" y="2779020"/>
            <a:ext cx="1294451"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24" name="Gerade Verbindung mit Pfeil 23">
            <a:extLst>
              <a:ext uri="{FF2B5EF4-FFF2-40B4-BE49-F238E27FC236}">
                <a16:creationId xmlns:a16="http://schemas.microsoft.com/office/drawing/2014/main" id="{04EBB5D5-C4AC-4CDE-BA45-891CD257C3B6}"/>
              </a:ext>
            </a:extLst>
          </p:cNvPr>
          <p:cNvCxnSpPr>
            <a:cxnSpLocks/>
            <a:stCxn id="18" idx="2"/>
          </p:cNvCxnSpPr>
          <p:nvPr/>
        </p:nvCxnSpPr>
        <p:spPr>
          <a:xfrm flipH="1">
            <a:off x="8051802" y="3882974"/>
            <a:ext cx="1459170" cy="21912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Gerade Verbindung mit Pfeil 26">
            <a:extLst>
              <a:ext uri="{FF2B5EF4-FFF2-40B4-BE49-F238E27FC236}">
                <a16:creationId xmlns:a16="http://schemas.microsoft.com/office/drawing/2014/main" id="{A649DDE6-D472-4E08-88D3-2C800164791C}"/>
              </a:ext>
            </a:extLst>
          </p:cNvPr>
          <p:cNvCxnSpPr>
            <a:cxnSpLocks/>
          </p:cNvCxnSpPr>
          <p:nvPr/>
        </p:nvCxnSpPr>
        <p:spPr>
          <a:xfrm flipH="1">
            <a:off x="9245600" y="4199847"/>
            <a:ext cx="623250" cy="15352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Gerade Verbindung mit Pfeil 29">
            <a:extLst>
              <a:ext uri="{FF2B5EF4-FFF2-40B4-BE49-F238E27FC236}">
                <a16:creationId xmlns:a16="http://schemas.microsoft.com/office/drawing/2014/main" id="{69E121E8-678B-4C46-8FC4-BF653683980A}"/>
              </a:ext>
            </a:extLst>
          </p:cNvPr>
          <p:cNvCxnSpPr>
            <a:cxnSpLocks/>
            <a:stCxn id="18" idx="1"/>
          </p:cNvCxnSpPr>
          <p:nvPr/>
        </p:nvCxnSpPr>
        <p:spPr>
          <a:xfrm flipH="1" flipV="1">
            <a:off x="6972545" y="3049088"/>
            <a:ext cx="2870426" cy="51287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074" name="Picture 2" descr="Check Mark Clip Art - check Vektor png herunterladen - 540*599 - Kostenlos  transparent Anlage png Herunterladen.">
            <a:extLst>
              <a:ext uri="{FF2B5EF4-FFF2-40B4-BE49-F238E27FC236}">
                <a16:creationId xmlns:a16="http://schemas.microsoft.com/office/drawing/2014/main" id="{DC3EF300-AEF1-42F3-90BB-4D2E147387B1}"/>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1348143"/>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 descr="Check Mark Clip Art - check Vektor png herunterladen - 540*599 - Kostenlos  transparent Anlage png Herunterladen.">
            <a:extLst>
              <a:ext uri="{FF2B5EF4-FFF2-40B4-BE49-F238E27FC236}">
                <a16:creationId xmlns:a16="http://schemas.microsoft.com/office/drawing/2014/main" id="{DDD727D2-3E9B-4762-8BA5-BF10FD583F7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1858334"/>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 descr="Check Mark Clip Art - check Vektor png herunterladen - 540*599 - Kostenlos  transparent Anlage png Herunterladen.">
            <a:extLst>
              <a:ext uri="{FF2B5EF4-FFF2-40B4-BE49-F238E27FC236}">
                <a16:creationId xmlns:a16="http://schemas.microsoft.com/office/drawing/2014/main" id="{5A8A2AC3-2922-4074-B696-64224CFE0CDD}"/>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047078" y="2373228"/>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 descr="Check Mark Clip Art - check Vektor png herunterladen - 540*599 - Kostenlos  transparent Anlage png Herunterladen.">
            <a:extLst>
              <a:ext uri="{FF2B5EF4-FFF2-40B4-BE49-F238E27FC236}">
                <a16:creationId xmlns:a16="http://schemas.microsoft.com/office/drawing/2014/main" id="{2373A1DC-4AA6-44A6-B87A-36CBD0940F63}"/>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11283950" y="3650572"/>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2" descr="Check Mark Clip Art - check Vektor png herunterladen - 540*599 - Kostenlos  transparent Anlage png Herunterladen.">
            <a:extLst>
              <a:ext uri="{FF2B5EF4-FFF2-40B4-BE49-F238E27FC236}">
                <a16:creationId xmlns:a16="http://schemas.microsoft.com/office/drawing/2014/main" id="{F2ABA3A5-03DF-4690-96BD-0677007397A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6972545" y="5009943"/>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Check Mark Clip Art - check Vektor png herunterladen - 540*599 - Kostenlos  transparent Anlage png Herunterladen.">
            <a:extLst>
              <a:ext uri="{FF2B5EF4-FFF2-40B4-BE49-F238E27FC236}">
                <a16:creationId xmlns:a16="http://schemas.microsoft.com/office/drawing/2014/main" id="{FDDE1822-C5B7-4D56-9EBC-93F2B615E0A8}"/>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9177101" y="5014694"/>
            <a:ext cx="397044" cy="549275"/>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Gerade Verbindung mit Pfeil 38">
            <a:extLst>
              <a:ext uri="{FF2B5EF4-FFF2-40B4-BE49-F238E27FC236}">
                <a16:creationId xmlns:a16="http://schemas.microsoft.com/office/drawing/2014/main" id="{0ECAB957-AFF9-4DB1-8D6A-D13BA24798B2}"/>
              </a:ext>
            </a:extLst>
          </p:cNvPr>
          <p:cNvCxnSpPr>
            <a:cxnSpLocks/>
            <a:stCxn id="18" idx="4"/>
          </p:cNvCxnSpPr>
          <p:nvPr/>
        </p:nvCxnSpPr>
        <p:spPr>
          <a:xfrm flipH="1">
            <a:off x="6870700" y="4336948"/>
            <a:ext cx="3773787" cy="800474"/>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2" name="Gerade Verbindung mit Pfeil 41">
            <a:extLst>
              <a:ext uri="{FF2B5EF4-FFF2-40B4-BE49-F238E27FC236}">
                <a16:creationId xmlns:a16="http://schemas.microsoft.com/office/drawing/2014/main" id="{EDAD704D-63AA-46F5-8557-D142AE739D4E}"/>
              </a:ext>
            </a:extLst>
          </p:cNvPr>
          <p:cNvCxnSpPr>
            <a:cxnSpLocks/>
          </p:cNvCxnSpPr>
          <p:nvPr/>
        </p:nvCxnSpPr>
        <p:spPr>
          <a:xfrm flipH="1">
            <a:off x="9142440" y="4305023"/>
            <a:ext cx="1969869" cy="848818"/>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44" name="Picture 2" descr="Check Mark Clip Art - check Vektor png herunterladen - 540*599 - Kostenlos  transparent Anlage png Herunterladen.">
            <a:extLst>
              <a:ext uri="{FF2B5EF4-FFF2-40B4-BE49-F238E27FC236}">
                <a16:creationId xmlns:a16="http://schemas.microsoft.com/office/drawing/2014/main" id="{8AE09E9E-42C7-4693-9F3D-5147E1DFED5E}"/>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879913" y="4353367"/>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2" descr="Check Mark Clip Art - check Vektor png herunterladen - 540*599 - Kostenlos  transparent Anlage png Herunterladen.">
            <a:extLst>
              <a:ext uri="{FF2B5EF4-FFF2-40B4-BE49-F238E27FC236}">
                <a16:creationId xmlns:a16="http://schemas.microsoft.com/office/drawing/2014/main" id="{8E1295ED-3284-4C32-A97C-B6F5A0DA97B4}"/>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087442" y="5218099"/>
            <a:ext cx="397044" cy="549275"/>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4" descr="Kalibrierungsmarke - Kostenlose schnittstelle Icons">
            <a:extLst>
              <a:ext uri="{FF2B5EF4-FFF2-40B4-BE49-F238E27FC236}">
                <a16:creationId xmlns:a16="http://schemas.microsoft.com/office/drawing/2014/main" id="{EE91C047-8861-4C1F-A5F7-9EA78B08EC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86105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074"/>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7"/>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8"/>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2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Inhaltsplatzhalter 25">
            <a:extLst>
              <a:ext uri="{FF2B5EF4-FFF2-40B4-BE49-F238E27FC236}">
                <a16:creationId xmlns:a16="http://schemas.microsoft.com/office/drawing/2014/main" id="{32F9DF5F-72E8-45E1-8F39-D3362E7401E8}"/>
              </a:ext>
            </a:extLst>
          </p:cNvPr>
          <p:cNvPicPr>
            <a:picLocks noGrp="1" noChangeAspect="1"/>
          </p:cNvPicPr>
          <p:nvPr>
            <p:ph sz="quarter" idx="13"/>
          </p:nvPr>
        </p:nvPicPr>
        <p:blipFill rotWithShape="1">
          <a:blip r:embed="rId5">
            <a:extLst>
              <a:ext uri="{BEBA8EAE-BF5A-486C-A8C5-ECC9F3942E4B}">
                <a14:imgProps xmlns:a14="http://schemas.microsoft.com/office/drawing/2010/main">
                  <a14:imgLayer r:embed="rId6">
                    <a14:imgEffect>
                      <a14:backgroundRemoval t="4167" b="95833" l="10000" r="95000">
                        <a14:foregroundMark x1="78500" y1="41071" x2="86000" y2="69643"/>
                        <a14:foregroundMark x1="86000" y1="69643" x2="69000" y2="92262"/>
                        <a14:foregroundMark x1="69000" y1="92262" x2="64000" y2="61905"/>
                        <a14:foregroundMark x1="64000" y1="61905" x2="88000" y2="75595"/>
                        <a14:foregroundMark x1="88000" y1="75595" x2="76500" y2="35714"/>
                        <a14:foregroundMark x1="78000" y1="29167" x2="78000" y2="29167"/>
                        <a14:foregroundMark x1="80000" y1="27976" x2="80000" y2="27976"/>
                        <a14:foregroundMark x1="52000" y1="85119" x2="52000" y2="85119"/>
                        <a14:foregroundMark x1="61500" y1="89881" x2="61500" y2="89881"/>
                        <a14:foregroundMark x1="59000" y1="92262" x2="59000" y2="92262"/>
                        <a14:foregroundMark x1="53500" y1="92262" x2="53000" y2="80357"/>
                        <a14:foregroundMark x1="49331" y1="91661" x2="51000" y2="94643"/>
                        <a14:foregroundMark x1="58500" y1="89881" x2="84000" y2="91667"/>
                        <a14:foregroundMark x1="84000" y1="91667" x2="89500" y2="66667"/>
                        <a14:foregroundMark x1="95000" y1="80357" x2="95000" y2="80357"/>
                        <a14:foregroundMark x1="89500" y1="91071" x2="89500" y2="91071"/>
                        <a14:foregroundMark x1="83000" y1="95833" x2="83000" y2="95833"/>
                        <a14:foregroundMark x1="77500" y1="10119" x2="83500" y2="13095"/>
                        <a14:foregroundMark x1="87000" y1="10119" x2="83000" y2="10714"/>
                        <a14:foregroundMark x1="83000" y1="10119" x2="82000" y2="9524"/>
                        <a14:foregroundMark x1="79500" y1="8333" x2="79500" y2="8333"/>
                        <a14:foregroundMark x1="79000" y1="7738" x2="76000" y2="8929"/>
                        <a14:foregroundMark x1="73000" y1="9524" x2="72000" y2="10714"/>
                        <a14:foregroundMark x1="72000" y1="11905" x2="72000" y2="14286"/>
                        <a14:foregroundMark x1="73500" y1="14881" x2="75500" y2="14881"/>
                        <a14:foregroundMark x1="77000" y1="14881" x2="79000" y2="14881"/>
                        <a14:foregroundMark x1="84000" y1="11905" x2="84500" y2="11905"/>
                        <a14:foregroundMark x1="85500" y1="11310" x2="86000" y2="11310"/>
                        <a14:foregroundMark x1="87000" y1="11905" x2="87000" y2="11905"/>
                        <a14:foregroundMark x1="88000" y1="11905" x2="88000" y2="11905"/>
                        <a14:foregroundMark x1="88500" y1="11905" x2="88500" y2="11905"/>
                        <a14:foregroundMark x1="86500" y1="9524" x2="86500" y2="9524"/>
                        <a14:foregroundMark x1="86000" y1="7738" x2="86000" y2="7738"/>
                        <a14:foregroundMark x1="85500" y1="5952" x2="84500" y2="5357"/>
                        <a14:foregroundMark x1="84500" y1="4167" x2="84500" y2="4167"/>
                        <a14:foregroundMark x1="63500" y1="95833" x2="63500" y2="95833"/>
                        <a14:foregroundMark x1="61000" y1="65476" x2="61000" y2="65476"/>
                        <a14:foregroundMark x1="77000" y1="4167" x2="77000" y2="4167"/>
                        <a14:foregroundMark x1="55000" y1="72024" x2="55000" y2="72024"/>
                        <a14:foregroundMark x1="55000" y1="70833" x2="55000" y2="70833"/>
                        <a14:foregroundMark x1="51000" y1="75595" x2="51000" y2="75595"/>
                        <a14:foregroundMark x1="49500" y1="77381" x2="49500" y2="77381"/>
                        <a14:foregroundMark x1="58000" y1="51786" x2="58000" y2="51786"/>
                        <a14:foregroundMark x1="58500" y1="57143" x2="58500" y2="57143"/>
                        <a14:backgroundMark x1="63500" y1="10714" x2="63500" y2="10714"/>
                        <a14:backgroundMark x1="61000" y1="18452" x2="47000" y2="42262"/>
                        <a14:backgroundMark x1="88500" y1="24405" x2="91500" y2="38095"/>
                        <a14:backgroundMark x1="93000" y1="48214" x2="93000" y2="48214"/>
                        <a14:backgroundMark x1="93000" y1="53571" x2="93000" y2="53571"/>
                        <a14:backgroundMark x1="78500" y1="22619" x2="78500" y2="22619"/>
                        <a14:backgroundMark x1="74000" y1="25000" x2="74000" y2="25000"/>
                        <a14:backgroundMark x1="57500" y1="42857" x2="57500" y2="42857"/>
                        <a14:backgroundMark x1="66500" y1="48214" x2="66500" y2="48214"/>
                        <a14:backgroundMark x1="62000" y1="44048" x2="62000" y2="44048"/>
                        <a14:backgroundMark x1="46500" y1="47619" x2="46500" y2="47619"/>
                        <a14:backgroundMark x1="45500" y1="53571" x2="45500" y2="53571"/>
                        <a14:backgroundMark x1="41800" y1="77381" x2="40500" y2="83333"/>
                        <a14:backgroundMark x1="47000" y1="53571" x2="41800" y2="77381"/>
                        <a14:backgroundMark x1="40500" y1="83333" x2="41000" y2="96429"/>
                      </a14:backgroundRemoval>
                    </a14:imgEffect>
                  </a14:imgLayer>
                </a14:imgProps>
              </a:ext>
              <a:ext uri="{28A0092B-C50C-407E-A947-70E740481C1C}">
                <a14:useLocalDpi xmlns:a14="http://schemas.microsoft.com/office/drawing/2010/main" val="0"/>
              </a:ext>
            </a:extLst>
          </a:blip>
          <a:srcRect l="40931"/>
          <a:stretch/>
        </p:blipFill>
        <p:spPr>
          <a:xfrm>
            <a:off x="4140161" y="2444823"/>
            <a:ext cx="1837055" cy="2612428"/>
          </a:xfr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Fehlerursache</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grpSp>
        <p:nvGrpSpPr>
          <p:cNvPr id="22" name="Gruppieren 21">
            <a:extLst>
              <a:ext uri="{FF2B5EF4-FFF2-40B4-BE49-F238E27FC236}">
                <a16:creationId xmlns:a16="http://schemas.microsoft.com/office/drawing/2014/main" id="{B2FC6F83-2413-464A-8AEB-2E5391B6DF0A}"/>
              </a:ext>
            </a:extLst>
          </p:cNvPr>
          <p:cNvGrpSpPr/>
          <p:nvPr/>
        </p:nvGrpSpPr>
        <p:grpSpPr>
          <a:xfrm>
            <a:off x="881674" y="1958163"/>
            <a:ext cx="2442694" cy="3664040"/>
            <a:chOff x="881674" y="1958163"/>
            <a:chExt cx="2442694" cy="3664040"/>
          </a:xfrm>
        </p:grpSpPr>
        <p:pic>
          <p:nvPicPr>
            <p:cNvPr id="13" name="Grafik 12">
              <a:extLst>
                <a:ext uri="{FF2B5EF4-FFF2-40B4-BE49-F238E27FC236}">
                  <a16:creationId xmlns:a16="http://schemas.microsoft.com/office/drawing/2014/main" id="{D46BA93E-2736-4FE0-96F5-682181BD94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675" y="1958163"/>
              <a:ext cx="2442693" cy="1832020"/>
            </a:xfrm>
            <a:prstGeom prst="rect">
              <a:avLst/>
            </a:prstGeom>
          </p:spPr>
        </p:pic>
        <p:pic>
          <p:nvPicPr>
            <p:cNvPr id="15" name="Grafik 14">
              <a:extLst>
                <a:ext uri="{FF2B5EF4-FFF2-40B4-BE49-F238E27FC236}">
                  <a16:creationId xmlns:a16="http://schemas.microsoft.com/office/drawing/2014/main" id="{8A4A037B-4BFC-4C93-8B43-5A9DB3FF9C53}"/>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81674" y="3790183"/>
              <a:ext cx="2442693" cy="1832020"/>
            </a:xfrm>
            <a:prstGeom prst="rect">
              <a:avLst/>
            </a:prstGeom>
          </p:spPr>
        </p:pic>
      </p:grpSp>
      <p:sp>
        <p:nvSpPr>
          <p:cNvPr id="18" name="Textfeld 17">
            <a:extLst>
              <a:ext uri="{FF2B5EF4-FFF2-40B4-BE49-F238E27FC236}">
                <a16:creationId xmlns:a16="http://schemas.microsoft.com/office/drawing/2014/main" id="{0766E5DD-3615-4005-9D9E-BB97079B582C}"/>
              </a:ext>
            </a:extLst>
          </p:cNvPr>
          <p:cNvSpPr txBox="1"/>
          <p:nvPr/>
        </p:nvSpPr>
        <p:spPr>
          <a:xfrm>
            <a:off x="881674" y="1367844"/>
            <a:ext cx="1880162" cy="646331"/>
          </a:xfrm>
          <a:prstGeom prst="rect">
            <a:avLst/>
          </a:prstGeom>
          <a:noFill/>
        </p:spPr>
        <p:txBody>
          <a:bodyPr wrap="square" rtlCol="0">
            <a:spAutoFit/>
          </a:bodyPr>
          <a:lstStyle/>
          <a:p>
            <a:r>
              <a:rPr lang="de-DE" dirty="0"/>
              <a:t>Bilder mit gleicher Belichtungszeit:</a:t>
            </a:r>
            <a:endParaRPr lang="en-GB" dirty="0"/>
          </a:p>
        </p:txBody>
      </p:sp>
      <p:pic>
        <p:nvPicPr>
          <p:cNvPr id="4100" name="Picture 4" descr="Asterix &amp; obelix logo asterix filme, logoasterix, Bereich, Sternchen, Asterix  Obelix gegen Caesar png | PNGWing">
            <a:extLst>
              <a:ext uri="{FF2B5EF4-FFF2-40B4-BE49-F238E27FC236}">
                <a16:creationId xmlns:a16="http://schemas.microsoft.com/office/drawing/2014/main" id="{55DBE993-A021-4A1E-8210-4BB848EBD2BC}"/>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ackgroundRemoval t="4118" b="98235" l="9428" r="89899">
                        <a14:foregroundMark x1="43434" y1="8824" x2="43434" y2="8824"/>
                        <a14:foregroundMark x1="40741" y1="5882" x2="40741" y2="5882"/>
                        <a14:foregroundMark x1="40404" y1="4118" x2="40404" y2="4118"/>
                        <a14:foregroundMark x1="44108" y1="6471" x2="44108" y2="6471"/>
                        <a14:foregroundMark x1="38721" y1="5882" x2="38721" y2="5882"/>
                        <a14:foregroundMark x1="44444" y1="92353" x2="44444" y2="92353"/>
                        <a14:foregroundMark x1="34343" y1="95294" x2="34343" y2="95294"/>
                        <a14:foregroundMark x1="45455" y1="98235" x2="45455" y2="98235"/>
                        <a14:foregroundMark x1="61616" y1="18235" x2="61616" y2="18235"/>
                        <a14:foregroundMark x1="56566" y1="18824" x2="74074" y2="20000"/>
                        <a14:foregroundMark x1="74074" y1="20000" x2="74411" y2="17059"/>
                        <a14:foregroundMark x1="61279" y1="17647" x2="63636" y2="14706"/>
                        <a14:foregroundMark x1="65320" y1="14706" x2="65993" y2="15294"/>
                        <a14:foregroundMark x1="63636" y1="24118" x2="63636" y2="24118"/>
                        <a14:foregroundMark x1="49158" y1="14706" x2="49158" y2="14706"/>
                        <a14:foregroundMark x1="50505" y1="14706" x2="50505" y2="14706"/>
                        <a14:foregroundMark x1="38384" y1="12353" x2="38384" y2="12353"/>
                      </a14:backgroundRemoval>
                    </a14:imgEffect>
                  </a14:imgLayer>
                </a14:imgProps>
              </a:ext>
              <a:ext uri="{28A0092B-C50C-407E-A947-70E740481C1C}">
                <a14:useLocalDpi xmlns:a14="http://schemas.microsoft.com/office/drawing/2010/main" val="0"/>
              </a:ext>
            </a:extLst>
          </a:blip>
          <a:srcRect/>
          <a:stretch>
            <a:fillRect/>
          </a:stretch>
        </p:blipFill>
        <p:spPr bwMode="auto">
          <a:xfrm>
            <a:off x="3782648" y="99559"/>
            <a:ext cx="2828925" cy="16192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Kalibrierungsmarke - Kostenlose schnittstelle Icons">
            <a:extLst>
              <a:ext uri="{FF2B5EF4-FFF2-40B4-BE49-F238E27FC236}">
                <a16:creationId xmlns:a16="http://schemas.microsoft.com/office/drawing/2014/main" id="{1F090395-4D1A-41ED-9E4C-126FDC6779B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pic>
        <p:nvPicPr>
          <p:cNvPr id="27" name="2021-01-22 00-38-00">
            <a:hlinkClick r:id="" action="ppaction://media"/>
            <a:extLst>
              <a:ext uri="{FF2B5EF4-FFF2-40B4-BE49-F238E27FC236}">
                <a16:creationId xmlns:a16="http://schemas.microsoft.com/office/drawing/2014/main" id="{16B2979A-E56B-4572-9980-21928436FB48}"/>
              </a:ext>
            </a:extLst>
          </p:cNvPr>
          <p:cNvPicPr>
            <a:picLocks noChangeAspect="1"/>
          </p:cNvPicPr>
          <p:nvPr>
            <a:videoFile r:link="rId2"/>
            <p:extLst>
              <p:ext uri="{DAA4B4D4-6D71-4841-9C94-3DE7FCFB9230}">
                <p14:media xmlns:p14="http://schemas.microsoft.com/office/powerpoint/2010/main" r:embed="rId1"/>
              </p:ext>
            </p:extLst>
          </p:nvPr>
        </p:nvPicPr>
        <p:blipFill>
          <a:blip r:embed="rId12"/>
          <a:stretch>
            <a:fillRect/>
          </a:stretch>
        </p:blipFill>
        <p:spPr>
          <a:xfrm>
            <a:off x="4141453" y="1706944"/>
            <a:ext cx="7135563" cy="4069240"/>
          </a:xfrm>
          <a:prstGeom prst="rect">
            <a:avLst/>
          </a:prstGeom>
        </p:spPr>
      </p:pic>
    </p:spTree>
    <p:extLst>
      <p:ext uri="{BB962C8B-B14F-4D97-AF65-F5344CB8AC3E}">
        <p14:creationId xmlns:p14="http://schemas.microsoft.com/office/powerpoint/2010/main" val="108939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9" fill="hold" display="0">
                  <p:stCondLst>
                    <p:cond delay="indefinite"/>
                  </p:stCondLst>
                </p:cTn>
                <p:tgtEl>
                  <p:spTgt spid="27"/>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Inhaltsplatzhalter 26">
            <a:extLst>
              <a:ext uri="{FF2B5EF4-FFF2-40B4-BE49-F238E27FC236}">
                <a16:creationId xmlns:a16="http://schemas.microsoft.com/office/drawing/2014/main" id="{50DBE76A-6D61-4D5F-A4B2-149EA1342862}"/>
              </a:ext>
            </a:extLst>
          </p:cNvPr>
          <p:cNvSpPr>
            <a:spLocks noGrp="1"/>
          </p:cNvSpPr>
          <p:nvPr>
            <p:ph sz="quarter" idx="13"/>
          </p:nvPr>
        </p:nvSpPr>
        <p:spPr>
          <a:xfrm>
            <a:off x="838200" y="1327357"/>
            <a:ext cx="10439400" cy="4705144"/>
          </a:xfrm>
        </p:spPr>
        <p:txBody>
          <a:bodyPr/>
          <a:lstStyle/>
          <a:p>
            <a:endParaRPr lang="de-DE" dirty="0"/>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Grafik 10">
            <a:extLst>
              <a:ext uri="{FF2B5EF4-FFF2-40B4-BE49-F238E27FC236}">
                <a16:creationId xmlns:a16="http://schemas.microsoft.com/office/drawing/2014/main" id="{A6519A4E-21CA-4E2A-B6FE-7F1D2DAD2535}"/>
              </a:ext>
            </a:extLst>
          </p:cNvPr>
          <p:cNvPicPr>
            <a:picLocks noChangeAspect="1"/>
          </p:cNvPicPr>
          <p:nvPr/>
        </p:nvPicPr>
        <p:blipFill>
          <a:blip r:embed="rId3"/>
          <a:stretch>
            <a:fillRect/>
          </a:stretch>
        </p:blipFill>
        <p:spPr>
          <a:xfrm>
            <a:off x="7254239" y="1193645"/>
            <a:ext cx="4023361" cy="2555251"/>
          </a:xfrm>
          <a:prstGeom prst="rect">
            <a:avLst/>
          </a:prstGeom>
        </p:spPr>
      </p:pic>
      <p:pic>
        <p:nvPicPr>
          <p:cNvPr id="13" name="Picture 4" descr="Kalibrierungsmarke - Kostenlose schnittstelle Icons">
            <a:extLst>
              <a:ext uri="{FF2B5EF4-FFF2-40B4-BE49-F238E27FC236}">
                <a16:creationId xmlns:a16="http://schemas.microsoft.com/office/drawing/2014/main" id="{9D8DAA74-4305-4D29-9A83-C33BD12639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77073A8F-95DD-481D-A295-6234163DD120}"/>
                  </a:ext>
                </a:extLst>
              </p:cNvPr>
              <p:cNvSpPr txBox="1"/>
              <p:nvPr/>
            </p:nvSpPr>
            <p:spPr>
              <a:xfrm>
                <a:off x="5246360" y="1812949"/>
                <a:ext cx="2221413" cy="1316642"/>
              </a:xfrm>
              <a:prstGeom prst="rect">
                <a:avLst/>
              </a:prstGeom>
              <a:noFill/>
            </p:spPr>
            <p:txBody>
              <a:bodyPr wrap="square" rtlCol="0">
                <a:spAutoFit/>
              </a:bodyPr>
              <a:lstStyle/>
              <a:p>
                <a:r>
                  <a:rPr lang="de-DE" dirty="0"/>
                  <a:t>Bestrahlungsstärke </a:t>
                </a:r>
                <a14:m>
                  <m:oMath xmlns:m="http://schemas.openxmlformats.org/officeDocument/2006/math">
                    <m:r>
                      <a:rPr lang="de-DE" i="1">
                        <a:latin typeface="Cambria Math" panose="02040503050406030204" pitchFamily="18" charset="0"/>
                      </a:rPr>
                      <m:t>𝐸</m:t>
                    </m:r>
                    <m:r>
                      <a:rPr lang="de-DE" i="1">
                        <a:latin typeface="Cambria Math" panose="02040503050406030204" pitchFamily="18" charset="0"/>
                      </a:rPr>
                      <m:t>=0.02</m:t>
                    </m:r>
                    <m:f>
                      <m:fPr>
                        <m:ctrlPr>
                          <a:rPr lang="de-DE" i="1">
                            <a:latin typeface="Cambria Math" panose="02040503050406030204" pitchFamily="18" charset="0"/>
                          </a:rPr>
                        </m:ctrlPr>
                      </m:fPr>
                      <m:num>
                        <m:r>
                          <a:rPr lang="de-DE" i="1">
                            <a:latin typeface="Cambria Math" panose="02040503050406030204" pitchFamily="18" charset="0"/>
                          </a:rPr>
                          <m:t>𝑊</m:t>
                        </m:r>
                      </m:num>
                      <m:den>
                        <m:sSup>
                          <m:sSupPr>
                            <m:ctrlPr>
                              <a:rPr lang="de-DE" i="1">
                                <a:latin typeface="Cambria Math" panose="02040503050406030204" pitchFamily="18" charset="0"/>
                              </a:rPr>
                            </m:ctrlPr>
                          </m:sSupPr>
                          <m:e>
                            <m:r>
                              <a:rPr lang="de-DE" i="1">
                                <a:latin typeface="Cambria Math" panose="02040503050406030204" pitchFamily="18" charset="0"/>
                              </a:rPr>
                              <m:t>𝑚</m:t>
                            </m:r>
                          </m:e>
                          <m:sup>
                            <m:r>
                              <a:rPr lang="de-DE" i="1">
                                <a:latin typeface="Cambria Math" panose="02040503050406030204" pitchFamily="18" charset="0"/>
                              </a:rPr>
                              <m:t>2</m:t>
                            </m:r>
                          </m:sup>
                        </m:sSup>
                      </m:den>
                    </m:f>
                  </m:oMath>
                </a14:m>
                <a:endParaRPr lang="de-DE" dirty="0"/>
              </a:p>
              <a:p>
                <a:pPr/>
                <a:r>
                  <a:rPr lang="de-DE" dirty="0" err="1"/>
                  <a:t>Responsitivität</a:t>
                </a:r>
                <a:r>
                  <a:rPr lang="de-DE" dirty="0"/>
                  <a:t>:</a:t>
                </a:r>
                <a:br>
                  <a:rPr lang="de-DE" dirty="0"/>
                </a:br>
                <a14:m>
                  <m:oMathPara xmlns:m="http://schemas.openxmlformats.org/officeDocument/2006/math">
                    <m:oMathParaPr>
                      <m:jc m:val="left"/>
                    </m:oMathParaPr>
                    <m:oMath xmlns:m="http://schemas.openxmlformats.org/officeDocument/2006/math">
                      <m:r>
                        <a:rPr lang="de-DE" b="0" i="1" smtClean="0">
                          <a:latin typeface="Cambria Math" panose="02040503050406030204" pitchFamily="18" charset="0"/>
                        </a:rPr>
                        <m:t>𝑅</m:t>
                      </m:r>
                      <m:r>
                        <a:rPr lang="de-DE" b="0" i="1" smtClean="0">
                          <a:latin typeface="Cambria Math" panose="02040503050406030204" pitchFamily="18" charset="0"/>
                        </a:rPr>
                        <m:t>=0.014</m:t>
                      </m:r>
                    </m:oMath>
                  </m:oMathPara>
                </a14:m>
                <a:endParaRPr lang="de-DE" dirty="0"/>
              </a:p>
            </p:txBody>
          </p:sp>
        </mc:Choice>
        <mc:Fallback xmlns="">
          <p:sp>
            <p:nvSpPr>
              <p:cNvPr id="8" name="Textfeld 7">
                <a:extLst>
                  <a:ext uri="{FF2B5EF4-FFF2-40B4-BE49-F238E27FC236}">
                    <a16:creationId xmlns:a16="http://schemas.microsoft.com/office/drawing/2014/main" id="{77073A8F-95DD-481D-A295-6234163DD120}"/>
                  </a:ext>
                </a:extLst>
              </p:cNvPr>
              <p:cNvSpPr txBox="1">
                <a:spLocks noRot="1" noChangeAspect="1" noMove="1" noResize="1" noEditPoints="1" noAdjustHandles="1" noChangeArrowheads="1" noChangeShapeType="1" noTextEdit="1"/>
              </p:cNvSpPr>
              <p:nvPr/>
            </p:nvSpPr>
            <p:spPr>
              <a:xfrm>
                <a:off x="5246360" y="1812949"/>
                <a:ext cx="2221413" cy="1316642"/>
              </a:xfrm>
              <a:prstGeom prst="rect">
                <a:avLst/>
              </a:prstGeom>
              <a:blipFill>
                <a:blip r:embed="rId5"/>
                <a:stretch>
                  <a:fillRect l="-2473" t="-2315"/>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1128C9D1-660C-4534-80DB-F257668E4257}"/>
                  </a:ext>
                </a:extLst>
              </p:cNvPr>
              <p:cNvSpPr txBox="1"/>
              <p:nvPr/>
            </p:nvSpPr>
            <p:spPr>
              <a:xfrm>
                <a:off x="8323700" y="4218863"/>
                <a:ext cx="1993110" cy="646331"/>
              </a:xfrm>
              <a:prstGeom prst="rect">
                <a:avLst/>
              </a:prstGeom>
              <a:noFill/>
            </p:spPr>
            <p:txBody>
              <a:bodyPr wrap="none" rtlCol="0">
                <a:spAutoFit/>
              </a:bodyPr>
              <a:lstStyle/>
              <a:p>
                <a:pPr algn="ctr"/>
                <a:r>
                  <a:rPr lang="de-DE" dirty="0"/>
                  <a:t>Kameraverstärkung</a:t>
                </a:r>
                <a:br>
                  <a:rPr lang="de-DE" dirty="0"/>
                </a:br>
                <a14:m>
                  <m:oMathPara xmlns:m="http://schemas.openxmlformats.org/officeDocument/2006/math">
                    <m:oMathParaPr>
                      <m:jc m:val="centerGroup"/>
                    </m:oMathParaPr>
                    <m:oMath xmlns:m="http://schemas.openxmlformats.org/officeDocument/2006/math">
                      <m:r>
                        <a:rPr lang="de-DE" i="1" dirty="0" smtClean="0">
                          <a:latin typeface="Cambria Math" panose="02040503050406030204" pitchFamily="18" charset="0"/>
                        </a:rPr>
                        <m:t>𝐾</m:t>
                      </m:r>
                      <m:r>
                        <a:rPr lang="de-DE" i="1" dirty="0" smtClean="0">
                          <a:latin typeface="Cambria Math" panose="02040503050406030204" pitchFamily="18" charset="0"/>
                        </a:rPr>
                        <m:t> = 0.037</m:t>
                      </m:r>
                    </m:oMath>
                  </m:oMathPara>
                </a14:m>
                <a:endParaRPr lang="de-DE" dirty="0"/>
              </a:p>
            </p:txBody>
          </p:sp>
        </mc:Choice>
        <mc:Fallback xmlns="">
          <p:sp>
            <p:nvSpPr>
              <p:cNvPr id="9" name="Textfeld 8">
                <a:extLst>
                  <a:ext uri="{FF2B5EF4-FFF2-40B4-BE49-F238E27FC236}">
                    <a16:creationId xmlns:a16="http://schemas.microsoft.com/office/drawing/2014/main" id="{1128C9D1-660C-4534-80DB-F257668E4257}"/>
                  </a:ext>
                </a:extLst>
              </p:cNvPr>
              <p:cNvSpPr txBox="1">
                <a:spLocks noRot="1" noChangeAspect="1" noMove="1" noResize="1" noEditPoints="1" noAdjustHandles="1" noChangeArrowheads="1" noChangeShapeType="1" noTextEdit="1"/>
              </p:cNvSpPr>
              <p:nvPr/>
            </p:nvSpPr>
            <p:spPr>
              <a:xfrm>
                <a:off x="8323700" y="4218863"/>
                <a:ext cx="1993110" cy="646331"/>
              </a:xfrm>
              <a:prstGeom prst="rect">
                <a:avLst/>
              </a:prstGeom>
              <a:blipFill>
                <a:blip r:embed="rId6"/>
                <a:stretch>
                  <a:fillRect l="-2446" t="-4717" r="-275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33" name="Textfeld 32">
                <a:extLst>
                  <a:ext uri="{FF2B5EF4-FFF2-40B4-BE49-F238E27FC236}">
                    <a16:creationId xmlns:a16="http://schemas.microsoft.com/office/drawing/2014/main" id="{9C04F414-252C-4434-973E-367FAFFAC282}"/>
                  </a:ext>
                </a:extLst>
              </p:cNvPr>
              <p:cNvSpPr txBox="1"/>
              <p:nvPr/>
            </p:nvSpPr>
            <p:spPr>
              <a:xfrm>
                <a:off x="5217529" y="4504043"/>
                <a:ext cx="3151184" cy="1038169"/>
              </a:xfrm>
              <a:prstGeom prst="rect">
                <a:avLst/>
              </a:prstGeom>
              <a:noFill/>
            </p:spPr>
            <p:txBody>
              <a:bodyPr wrap="none" rtlCol="0">
                <a:spAutoFit/>
              </a:bodyPr>
              <a:lstStyle/>
              <a:p>
                <a:r>
                  <a:rPr lang="de-DE" dirty="0"/>
                  <a:t>Wellenlänge </a:t>
                </a:r>
                <a14:m>
                  <m:oMath xmlns:m="http://schemas.openxmlformats.org/officeDocument/2006/math">
                    <m:r>
                      <m:rPr>
                        <m:sty m:val="p"/>
                      </m:rPr>
                      <a:rPr lang="el-GR" b="0" i="1" smtClean="0">
                        <a:latin typeface="Cambria Math" panose="02040503050406030204" pitchFamily="18" charset="0"/>
                      </a:rPr>
                      <m:t>λ</m:t>
                    </m:r>
                    <m:r>
                      <a:rPr lang="de-DE" b="0" i="1" smtClean="0">
                        <a:latin typeface="Cambria Math" panose="02040503050406030204" pitchFamily="18" charset="0"/>
                      </a:rPr>
                      <m:t>=527</m:t>
                    </m:r>
                    <m:r>
                      <a:rPr lang="de-DE" b="0" i="1" smtClean="0">
                        <a:latin typeface="Cambria Math" panose="02040503050406030204" pitchFamily="18" charset="0"/>
                      </a:rPr>
                      <m:t>𝑛𝑚</m:t>
                    </m:r>
                  </m:oMath>
                </a14:m>
                <a:endParaRPr lang="de-DE" dirty="0"/>
              </a:p>
              <a:p>
                <a:r>
                  <a:rPr lang="de-DE" dirty="0"/>
                  <a:t>Quanteneffizienz </a:t>
                </a:r>
                <a14:m>
                  <m:oMath xmlns:m="http://schemas.openxmlformats.org/officeDocument/2006/math">
                    <m:r>
                      <m:rPr>
                        <m:sty m:val="p"/>
                      </m:rPr>
                      <a:rPr lang="el-GR" b="0" i="1" smtClean="0">
                        <a:latin typeface="Cambria Math" panose="02040503050406030204" pitchFamily="18" charset="0"/>
                      </a:rPr>
                      <m:t>η</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𝑅</m:t>
                        </m:r>
                      </m:num>
                      <m:den>
                        <m:r>
                          <a:rPr lang="de-DE" b="0" i="1" smtClean="0">
                            <a:latin typeface="Cambria Math" panose="02040503050406030204" pitchFamily="18" charset="0"/>
                          </a:rPr>
                          <m:t>𝐾</m:t>
                        </m:r>
                      </m:den>
                    </m:f>
                    <m:r>
                      <a:rPr lang="de-DE" b="0" i="1" smtClean="0">
                        <a:latin typeface="Cambria Math" panose="02040503050406030204" pitchFamily="18" charset="0"/>
                      </a:rPr>
                      <m:t>=37%</m:t>
                    </m:r>
                  </m:oMath>
                </a14:m>
                <a:endParaRPr lang="de-DE" dirty="0"/>
              </a:p>
              <a:p>
                <a:endParaRPr lang="de-DE" dirty="0"/>
              </a:p>
            </p:txBody>
          </p:sp>
        </mc:Choice>
        <mc:Fallback xmlns="">
          <p:sp>
            <p:nvSpPr>
              <p:cNvPr id="33" name="Textfeld 32">
                <a:extLst>
                  <a:ext uri="{FF2B5EF4-FFF2-40B4-BE49-F238E27FC236}">
                    <a16:creationId xmlns:a16="http://schemas.microsoft.com/office/drawing/2014/main" id="{9C04F414-252C-4434-973E-367FAFFAC282}"/>
                  </a:ext>
                </a:extLst>
              </p:cNvPr>
              <p:cNvSpPr txBox="1">
                <a:spLocks noRot="1" noChangeAspect="1" noMove="1" noResize="1" noEditPoints="1" noAdjustHandles="1" noChangeArrowheads="1" noChangeShapeType="1" noTextEdit="1"/>
              </p:cNvSpPr>
              <p:nvPr/>
            </p:nvSpPr>
            <p:spPr>
              <a:xfrm>
                <a:off x="5217529" y="4504043"/>
                <a:ext cx="3151184" cy="1038169"/>
              </a:xfrm>
              <a:prstGeom prst="rect">
                <a:avLst/>
              </a:prstGeom>
              <a:blipFill>
                <a:blip r:embed="rId7"/>
                <a:stretch>
                  <a:fillRect l="-1741" t="-3529"/>
                </a:stretch>
              </a:blipFill>
            </p:spPr>
            <p:txBody>
              <a:bodyPr/>
              <a:lstStyle/>
              <a:p>
                <a:r>
                  <a:rPr lang="de-DE">
                    <a:noFill/>
                  </a:rPr>
                  <a:t> </a:t>
                </a:r>
              </a:p>
            </p:txBody>
          </p:sp>
        </mc:Fallback>
      </mc:AlternateContent>
      <p:pic>
        <p:nvPicPr>
          <p:cNvPr id="15" name="Grafik 14">
            <a:extLst>
              <a:ext uri="{FF2B5EF4-FFF2-40B4-BE49-F238E27FC236}">
                <a16:creationId xmlns:a16="http://schemas.microsoft.com/office/drawing/2014/main" id="{BF410E69-52DC-4CC9-A344-180E7ACDEAAA}"/>
              </a:ext>
            </a:extLst>
          </p:cNvPr>
          <p:cNvPicPr>
            <a:picLocks noChangeAspect="1"/>
          </p:cNvPicPr>
          <p:nvPr/>
        </p:nvPicPr>
        <p:blipFill>
          <a:blip r:embed="rId8"/>
          <a:stretch>
            <a:fillRect/>
          </a:stretch>
        </p:blipFill>
        <p:spPr>
          <a:xfrm>
            <a:off x="810886" y="1247164"/>
            <a:ext cx="3978965" cy="2501731"/>
          </a:xfrm>
          <a:prstGeom prst="rect">
            <a:avLst/>
          </a:prstGeom>
        </p:spPr>
      </p:pic>
      <p:sp>
        <p:nvSpPr>
          <p:cNvPr id="22" name="Pfeil: nach rechts 21">
            <a:extLst>
              <a:ext uri="{FF2B5EF4-FFF2-40B4-BE49-F238E27FC236}">
                <a16:creationId xmlns:a16="http://schemas.microsoft.com/office/drawing/2014/main" id="{78240465-0966-4E8D-A9EA-30DF9DA20491}"/>
              </a:ext>
            </a:extLst>
          </p:cNvPr>
          <p:cNvSpPr/>
          <p:nvPr/>
        </p:nvSpPr>
        <p:spPr>
          <a:xfrm>
            <a:off x="4867767" y="1368459"/>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feil: nach rechts 22">
            <a:extLst>
              <a:ext uri="{FF2B5EF4-FFF2-40B4-BE49-F238E27FC236}">
                <a16:creationId xmlns:a16="http://schemas.microsoft.com/office/drawing/2014/main" id="{F27D5DCF-AB9A-48DE-B17E-60484325D9ED}"/>
              </a:ext>
            </a:extLst>
          </p:cNvPr>
          <p:cNvSpPr/>
          <p:nvPr/>
        </p:nvSpPr>
        <p:spPr>
          <a:xfrm rot="5400000">
            <a:off x="9104695" y="2926429"/>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feil: nach rechts 23">
            <a:extLst>
              <a:ext uri="{FF2B5EF4-FFF2-40B4-BE49-F238E27FC236}">
                <a16:creationId xmlns:a16="http://schemas.microsoft.com/office/drawing/2014/main" id="{DE3BF003-C93C-464F-A808-5CBF7F323518}"/>
              </a:ext>
            </a:extLst>
          </p:cNvPr>
          <p:cNvSpPr/>
          <p:nvPr/>
        </p:nvSpPr>
        <p:spPr>
          <a:xfrm>
            <a:off x="4867767" y="3663791"/>
            <a:ext cx="322448" cy="2259139"/>
          </a:xfrm>
          <a:prstGeom prst="rightArrow">
            <a:avLst/>
          </a:prstGeom>
          <a:no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Grafik 9">
            <a:extLst>
              <a:ext uri="{FF2B5EF4-FFF2-40B4-BE49-F238E27FC236}">
                <a16:creationId xmlns:a16="http://schemas.microsoft.com/office/drawing/2014/main" id="{7DD4F830-13CF-4B43-9769-1736565733CD}"/>
              </a:ext>
            </a:extLst>
          </p:cNvPr>
          <p:cNvPicPr>
            <a:picLocks noChangeAspect="1"/>
          </p:cNvPicPr>
          <p:nvPr/>
        </p:nvPicPr>
        <p:blipFill>
          <a:blip r:embed="rId9"/>
          <a:stretch>
            <a:fillRect/>
          </a:stretch>
        </p:blipFill>
        <p:spPr>
          <a:xfrm>
            <a:off x="810553" y="3721522"/>
            <a:ext cx="3730207" cy="2360041"/>
          </a:xfrm>
          <a:prstGeom prst="rect">
            <a:avLst/>
          </a:prstGeom>
        </p:spPr>
      </p:pic>
      <p:cxnSp>
        <p:nvCxnSpPr>
          <p:cNvPr id="29" name="Gerader Verbinder 28">
            <a:extLst>
              <a:ext uri="{FF2B5EF4-FFF2-40B4-BE49-F238E27FC236}">
                <a16:creationId xmlns:a16="http://schemas.microsoft.com/office/drawing/2014/main" id="{37A22BF8-E117-4359-8412-A1172E4DC5DB}"/>
              </a:ext>
            </a:extLst>
          </p:cNvPr>
          <p:cNvCxnSpPr>
            <a:cxnSpLocks/>
          </p:cNvCxnSpPr>
          <p:nvPr/>
        </p:nvCxnSpPr>
        <p:spPr>
          <a:xfrm flipV="1">
            <a:off x="2146302" y="4241386"/>
            <a:ext cx="0" cy="1461381"/>
          </a:xfrm>
          <a:prstGeom prst="line">
            <a:avLst/>
          </a:prstGeom>
        </p:spPr>
        <p:style>
          <a:lnRef idx="3">
            <a:schemeClr val="accent1"/>
          </a:lnRef>
          <a:fillRef idx="0">
            <a:schemeClr val="accent1"/>
          </a:fillRef>
          <a:effectRef idx="2">
            <a:schemeClr val="accent1"/>
          </a:effectRef>
          <a:fontRef idx="minor">
            <a:schemeClr val="tx1"/>
          </a:fontRef>
        </p:style>
      </p:cxnSp>
      <p:cxnSp>
        <p:nvCxnSpPr>
          <p:cNvPr id="30" name="Gerader Verbinder 29">
            <a:extLst>
              <a:ext uri="{FF2B5EF4-FFF2-40B4-BE49-F238E27FC236}">
                <a16:creationId xmlns:a16="http://schemas.microsoft.com/office/drawing/2014/main" id="{ABFF2490-D54C-49B3-90D8-E030AE3EDA56}"/>
              </a:ext>
            </a:extLst>
          </p:cNvPr>
          <p:cNvCxnSpPr>
            <a:cxnSpLocks/>
          </p:cNvCxnSpPr>
          <p:nvPr/>
        </p:nvCxnSpPr>
        <p:spPr>
          <a:xfrm flipH="1">
            <a:off x="1259906" y="4241386"/>
            <a:ext cx="886397" cy="0"/>
          </a:xfrm>
          <a:prstGeom prst="line">
            <a:avLst/>
          </a:prstGeom>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83132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BF3312B-D7A9-49AC-9E4A-812B23F56B56}"/>
              </a:ext>
            </a:extLst>
          </p:cNvPr>
          <p:cNvSpPr>
            <a:spLocks noGrp="1"/>
          </p:cNvSpPr>
          <p:nvPr>
            <p:ph type="ctrTitle"/>
          </p:nvPr>
        </p:nvSpPr>
        <p:spPr/>
        <p:txBody>
          <a:bodyPr/>
          <a:lstStyle/>
          <a:p>
            <a:r>
              <a:rPr lang="de-DE" dirty="0"/>
              <a:t>Radiometrische Kalibrierung</a:t>
            </a:r>
          </a:p>
        </p:txBody>
      </p:sp>
      <p:sp>
        <p:nvSpPr>
          <p:cNvPr id="3" name="Untertitel 2">
            <a:extLst>
              <a:ext uri="{FF2B5EF4-FFF2-40B4-BE49-F238E27FC236}">
                <a16:creationId xmlns:a16="http://schemas.microsoft.com/office/drawing/2014/main" id="{FE06A97F-61E2-459B-A37D-6D73AF52BDAE}"/>
              </a:ext>
            </a:extLst>
          </p:cNvPr>
          <p:cNvSpPr>
            <a:spLocks noGrp="1"/>
          </p:cNvSpPr>
          <p:nvPr>
            <p:ph type="subTitle" idx="1"/>
          </p:nvPr>
        </p:nvSpPr>
        <p:spPr/>
        <p:txBody>
          <a:bodyPr/>
          <a:lstStyle/>
          <a:p>
            <a:r>
              <a:rPr lang="de-DE" dirty="0"/>
              <a:t>Daten aus Bilder der Gruppe 1</a:t>
            </a:r>
            <a:endParaRPr lang="en-GB" dirty="0"/>
          </a:p>
          <a:p>
            <a:endParaRPr lang="de-DE"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FC65A71B-DBC8-4F7E-B323-F4615B097721}"/>
                  </a:ext>
                </a:extLst>
              </p:cNvPr>
              <p:cNvSpPr>
                <a:spLocks noGrp="1"/>
              </p:cNvSpPr>
              <p:nvPr>
                <p:ph sz="quarter" idx="13"/>
              </p:nvPr>
            </p:nvSpPr>
            <p:spPr>
              <a:xfrm>
                <a:off x="876300" y="1221143"/>
                <a:ext cx="10439400" cy="4705144"/>
              </a:xfrm>
            </p:spPr>
            <p:txBody>
              <a:bodyPr>
                <a:normAutofit/>
              </a:bodyPr>
              <a:lstStyle/>
              <a:p>
                <a:endParaRPr lang="de-DE" dirty="0"/>
              </a:p>
              <a:p>
                <a:pPr marL="285750" indent="-285750">
                  <a:buFont typeface="Arial" panose="020B0604020202020204" pitchFamily="34" charset="0"/>
                  <a:buChar char="•"/>
                </a:pPr>
                <a:r>
                  <a:rPr lang="de-DE" dirty="0"/>
                  <a:t>Das Signal-zu-Rauschverhältnis ist ein </a:t>
                </a:r>
                <a:br>
                  <a:rPr lang="de-DE" dirty="0"/>
                </a:br>
                <a:r>
                  <a:rPr lang="de-DE" dirty="0"/>
                  <a:t>Qualitätsmerkmal des Kamerasignals</a:t>
                </a:r>
              </a:p>
              <a:p>
                <a:pPr marL="285750" indent="-285750">
                  <a:buFont typeface="Arial" panose="020B0604020202020204" pitchFamily="34" charset="0"/>
                  <a:buChar char="•"/>
                </a:pPr>
                <a:r>
                  <a:rPr lang="de-DE" dirty="0"/>
                  <a:t>Die SNR hängt von der Quanteneffizienz</a:t>
                </a:r>
                <a:br>
                  <a:rPr lang="de-DE" dirty="0"/>
                </a:br>
                <a:r>
                  <a:rPr lang="de-DE" dirty="0"/>
                  <a:t>ab</a:t>
                </a:r>
              </a:p>
              <a:p>
                <a:pPr marL="285750" indent="-285750">
                  <a:buFont typeface="Arial" panose="020B0604020202020204" pitchFamily="34" charset="0"/>
                  <a:buChar char="•"/>
                </a:pPr>
                <a:r>
                  <a:rPr lang="de-DE" dirty="0"/>
                  <a:t>Je höher die Quanteneffizienz, desto</a:t>
                </a:r>
                <a:br>
                  <a:rPr lang="de-DE" dirty="0"/>
                </a:br>
                <a:r>
                  <a:rPr lang="de-DE" dirty="0"/>
                  <a:t>näher ist die theoretische SNR an der</a:t>
                </a:r>
                <a:br>
                  <a:rPr lang="de-DE" dirty="0"/>
                </a:br>
                <a:r>
                  <a:rPr lang="de-DE" dirty="0"/>
                  <a:t>Idealen SNR (</a:t>
                </a:r>
                <a:r>
                  <a:rPr lang="el-GR" dirty="0"/>
                  <a:t>η</a:t>
                </a:r>
                <a:r>
                  <a:rPr lang="de-DE" dirty="0"/>
                  <a:t>=1)</a:t>
                </a:r>
              </a:p>
              <a:p>
                <a:pPr marL="285750" indent="-285750">
                  <a:buFont typeface="Arial" panose="020B0604020202020204" pitchFamily="34" charset="0"/>
                  <a:buChar char="•"/>
                </a:pPr>
                <a:r>
                  <a:rPr lang="de-DE" dirty="0"/>
                  <a:t>Der Dynamikbereich ist ein Maß für den </a:t>
                </a:r>
                <a:br>
                  <a:rPr lang="de-DE" dirty="0"/>
                </a:br>
                <a:r>
                  <a:rPr lang="de-DE" dirty="0"/>
                  <a:t>nutzbaren Bestrahlungsbereich</a:t>
                </a:r>
              </a:p>
              <a:p>
                <a:r>
                  <a:rPr lang="de-DE" b="0" dirty="0"/>
                  <a:t>     </a:t>
                </a:r>
                <a14:m>
                  <m:oMath xmlns:m="http://schemas.openxmlformats.org/officeDocument/2006/math">
                    <m:r>
                      <a:rPr lang="de-DE" b="0" i="1" smtClean="0">
                        <a:latin typeface="Cambria Math" panose="02040503050406030204" pitchFamily="18" charset="0"/>
                      </a:rPr>
                      <m:t>𝐷𝑅</m:t>
                    </m:r>
                    <m:r>
                      <a:rPr lang="de-DE" b="0" i="1" smtClean="0">
                        <a:latin typeface="Cambria Math" panose="02040503050406030204" pitchFamily="18" charset="0"/>
                      </a:rPr>
                      <m:t>=20</m:t>
                    </m:r>
                    <m:func>
                      <m:funcPr>
                        <m:ctrlPr>
                          <a:rPr lang="de-DE" b="0" i="1" smtClean="0">
                            <a:latin typeface="Cambria Math" panose="02040503050406030204" pitchFamily="18" charset="0"/>
                          </a:rPr>
                        </m:ctrlPr>
                      </m:funcPr>
                      <m:fName>
                        <m:r>
                          <m:rPr>
                            <m:sty m:val="p"/>
                          </m:rPr>
                          <a:rPr lang="de-DE" b="0" i="0" smtClean="0">
                            <a:latin typeface="Cambria Math" panose="02040503050406030204" pitchFamily="18" charset="0"/>
                          </a:rPr>
                          <m:t>log</m:t>
                        </m:r>
                      </m:fName>
                      <m:e>
                        <m:r>
                          <a:rPr lang="de-DE" b="0" i="1" smtClean="0">
                            <a:latin typeface="Cambria Math" panose="02040503050406030204" pitchFamily="18" charset="0"/>
                          </a:rPr>
                          <m:t>10</m:t>
                        </m:r>
                      </m:e>
                    </m:func>
                    <m:r>
                      <a:rPr lang="de-DE" b="0" i="1" smtClean="0">
                        <a:latin typeface="Cambria Math" panose="02040503050406030204" pitchFamily="18" charset="0"/>
                      </a:rPr>
                      <m:t>∗</m:t>
                    </m:r>
                    <m:f>
                      <m:fPr>
                        <m:ctrlPr>
                          <a:rPr lang="de-DE" i="1" smtClean="0">
                            <a:latin typeface="Cambria Math" panose="02040503050406030204" pitchFamily="18" charset="0"/>
                          </a:rPr>
                        </m:ctrlPr>
                      </m:fPr>
                      <m:num>
                        <m:sSub>
                          <m:sSubPr>
                            <m:ctrlPr>
                              <a:rPr lang="de-DE" i="1" smtClean="0">
                                <a:latin typeface="Cambria Math" panose="02040503050406030204" pitchFamily="18" charset="0"/>
                              </a:rPr>
                            </m:ctrlPr>
                          </m:sSubPr>
                          <m:e>
                            <m:r>
                              <a:rPr lang="de-DE" b="0" i="1" smtClean="0">
                                <a:latin typeface="Cambria Math" panose="02040503050406030204" pitchFamily="18" charset="0"/>
                              </a:rPr>
                              <m:t>µ</m:t>
                            </m:r>
                          </m:e>
                          <m:sub>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𝑠𝑎𝑡</m:t>
                            </m:r>
                          </m:sub>
                        </m:sSub>
                      </m:num>
                      <m:den>
                        <m:sSub>
                          <m:sSubPr>
                            <m:ctrlPr>
                              <a:rPr lang="de-DE" i="1" smtClean="0">
                                <a:latin typeface="Cambria Math" panose="02040503050406030204" pitchFamily="18" charset="0"/>
                              </a:rPr>
                            </m:ctrlPr>
                          </m:sSubPr>
                          <m:e>
                            <m:r>
                              <a:rPr lang="de-DE" b="0" i="1" smtClean="0">
                                <a:latin typeface="Cambria Math" panose="02040503050406030204" pitchFamily="18" charset="0"/>
                              </a:rPr>
                              <m:t>µ</m:t>
                            </m:r>
                          </m:e>
                          <m:sub>
                            <m:r>
                              <a:rPr lang="de-DE" b="0" i="1" smtClean="0">
                                <a:latin typeface="Cambria Math" panose="02040503050406030204" pitchFamily="18" charset="0"/>
                              </a:rPr>
                              <m:t>𝑝</m:t>
                            </m:r>
                            <m:r>
                              <a:rPr lang="de-DE" b="0" i="1" smtClean="0">
                                <a:latin typeface="Cambria Math" panose="02040503050406030204" pitchFamily="18" charset="0"/>
                              </a:rPr>
                              <m:t>,</m:t>
                            </m:r>
                            <m:r>
                              <a:rPr lang="de-DE" b="0" i="1" smtClean="0">
                                <a:latin typeface="Cambria Math" panose="02040503050406030204" pitchFamily="18" charset="0"/>
                              </a:rPr>
                              <m:t>𝑚𝑖𝑛</m:t>
                            </m:r>
                          </m:sub>
                        </m:sSub>
                      </m:den>
                    </m:f>
                    <m:r>
                      <a:rPr lang="de-DE" b="0" i="1" smtClean="0">
                        <a:latin typeface="Cambria Math" panose="02040503050406030204" pitchFamily="18" charset="0"/>
                      </a:rPr>
                      <m:t>=28.94</m:t>
                    </m:r>
                    <m:r>
                      <a:rPr lang="de-DE" b="0" i="1" smtClean="0">
                        <a:latin typeface="Cambria Math" panose="02040503050406030204" pitchFamily="18" charset="0"/>
                      </a:rPr>
                      <m:t>𝑑𝐵</m:t>
                    </m:r>
                  </m:oMath>
                </a14:m>
                <a:endParaRPr lang="de-DE" dirty="0"/>
              </a:p>
            </p:txBody>
          </p:sp>
        </mc:Choice>
        <mc:Fallback xmlns="">
          <p:sp>
            <p:nvSpPr>
              <p:cNvPr id="4" name="Inhaltsplatzhalter 3">
                <a:extLst>
                  <a:ext uri="{FF2B5EF4-FFF2-40B4-BE49-F238E27FC236}">
                    <a16:creationId xmlns:a16="http://schemas.microsoft.com/office/drawing/2014/main" id="{FC65A71B-DBC8-4F7E-B323-F4615B097721}"/>
                  </a:ext>
                </a:extLst>
              </p:cNvPr>
              <p:cNvSpPr>
                <a:spLocks noGrp="1" noRot="1" noChangeAspect="1" noMove="1" noResize="1" noEditPoints="1" noAdjustHandles="1" noChangeArrowheads="1" noChangeShapeType="1" noTextEdit="1"/>
              </p:cNvSpPr>
              <p:nvPr>
                <p:ph sz="quarter" idx="13"/>
              </p:nvPr>
            </p:nvSpPr>
            <p:spPr>
              <a:xfrm>
                <a:off x="876300" y="1221143"/>
                <a:ext cx="10439400" cy="4705144"/>
              </a:xfrm>
              <a:blipFill>
                <a:blip r:embed="rId3"/>
                <a:stretch>
                  <a:fillRect l="-409"/>
                </a:stretch>
              </a:blipFill>
            </p:spPr>
            <p:txBody>
              <a:bodyPr/>
              <a:lstStyle/>
              <a:p>
                <a:r>
                  <a:rPr lang="de-DE">
                    <a:noFill/>
                  </a:rPr>
                  <a:t> </a:t>
                </a:r>
              </a:p>
            </p:txBody>
          </p:sp>
        </mc:Fallback>
      </mc:AlternateContent>
      <p:sp>
        <p:nvSpPr>
          <p:cNvPr id="6" name="Datumsplatzhalter 3">
            <a:extLst>
              <a:ext uri="{FF2B5EF4-FFF2-40B4-BE49-F238E27FC236}">
                <a16:creationId xmlns:a16="http://schemas.microsoft.com/office/drawing/2014/main" id="{2F816893-DEED-4045-AD4F-12A1533B79AF}"/>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7" name="Fußzeilenplatzhalter 4">
            <a:extLst>
              <a:ext uri="{FF2B5EF4-FFF2-40B4-BE49-F238E27FC236}">
                <a16:creationId xmlns:a16="http://schemas.microsoft.com/office/drawing/2014/main" id="{F72D3D33-A8E4-457A-A28E-6B212B565DD4}"/>
              </a:ext>
            </a:extLst>
          </p:cNvPr>
          <p:cNvSpPr>
            <a:spLocks noGrp="1"/>
          </p:cNvSpPr>
          <p:nvPr>
            <p:ph type="ftr" sz="quarter" idx="11"/>
          </p:nvPr>
        </p:nvSpPr>
        <p:spPr>
          <a:xfrm>
            <a:off x="3165439" y="6230231"/>
            <a:ext cx="5763108" cy="365125"/>
          </a:xfrm>
        </p:spPr>
        <p:txBody>
          <a:bodyPr/>
          <a:lstStyle/>
          <a:p>
            <a:r>
              <a:rPr lang="de-DE" dirty="0"/>
              <a:t>Optische Systeme, Benz/Weber</a:t>
            </a:r>
          </a:p>
        </p:txBody>
      </p:sp>
      <p:pic>
        <p:nvPicPr>
          <p:cNvPr id="8" name="Picture 4" descr="Kalibrierungsmarke - Kostenlose schnittstelle Icons">
            <a:extLst>
              <a:ext uri="{FF2B5EF4-FFF2-40B4-BE49-F238E27FC236}">
                <a16:creationId xmlns:a16="http://schemas.microsoft.com/office/drawing/2014/main" id="{573120F0-2422-44CD-9BC6-0FCC8920E4D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pic>
        <p:nvPicPr>
          <p:cNvPr id="5" name="Grafik 4">
            <a:extLst>
              <a:ext uri="{FF2B5EF4-FFF2-40B4-BE49-F238E27FC236}">
                <a16:creationId xmlns:a16="http://schemas.microsoft.com/office/drawing/2014/main" id="{E3465336-837A-4362-8DEF-D19135C776E4}"/>
              </a:ext>
            </a:extLst>
          </p:cNvPr>
          <p:cNvPicPr>
            <a:picLocks noChangeAspect="1"/>
          </p:cNvPicPr>
          <p:nvPr/>
        </p:nvPicPr>
        <p:blipFill>
          <a:blip r:embed="rId5"/>
          <a:stretch>
            <a:fillRect/>
          </a:stretch>
        </p:blipFill>
        <p:spPr>
          <a:xfrm>
            <a:off x="5114286" y="1454813"/>
            <a:ext cx="6240085" cy="3948373"/>
          </a:xfrm>
          <a:prstGeom prst="rect">
            <a:avLst/>
          </a:prstGeom>
        </p:spPr>
      </p:pic>
    </p:spTree>
    <p:extLst>
      <p:ext uri="{BB962C8B-B14F-4D97-AF65-F5344CB8AC3E}">
        <p14:creationId xmlns:p14="http://schemas.microsoft.com/office/powerpoint/2010/main" val="6156627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normAutofit fontScale="92500" lnSpcReduction="20000"/>
          </a:bodyPr>
          <a:lstStyle/>
          <a:p>
            <a:pPr marL="285750" indent="-285750">
              <a:buFont typeface="Arial" panose="020B0604020202020204" pitchFamily="34" charset="0"/>
              <a:buChar char="•"/>
            </a:pPr>
            <a:r>
              <a:rPr lang="en-GB" dirty="0" err="1"/>
              <a:t>Dunkelsignal</a:t>
            </a:r>
            <a:r>
              <a:rPr lang="en-GB" dirty="0"/>
              <a:t> </a:t>
            </a:r>
            <a:r>
              <a:rPr lang="en-GB" dirty="0" err="1"/>
              <a:t>variiert</a:t>
            </a:r>
            <a:r>
              <a:rPr lang="en-GB" dirty="0"/>
              <a:t> von Pixel </a:t>
            </a:r>
            <a:r>
              <a:rPr lang="en-GB" dirty="0" err="1"/>
              <a:t>zu</a:t>
            </a:r>
            <a:br>
              <a:rPr lang="en-GB" dirty="0"/>
            </a:br>
            <a:r>
              <a:rPr lang="en-GB" dirty="0"/>
              <a:t>Pixel und </a:t>
            </a:r>
            <a:r>
              <a:rPr lang="en-GB" dirty="0" err="1"/>
              <a:t>damit</a:t>
            </a:r>
            <a:r>
              <a:rPr lang="en-GB" dirty="0"/>
              <a:t> der </a:t>
            </a:r>
            <a:r>
              <a:rPr lang="en-GB" dirty="0" err="1"/>
              <a:t>Offsetwert</a:t>
            </a:r>
            <a:endParaRPr lang="en-GB" dirty="0"/>
          </a:p>
          <a:p>
            <a:pPr marL="285750" indent="-285750">
              <a:buFont typeface="Arial" panose="020B0604020202020204" pitchFamily="34" charset="0"/>
              <a:buChar char="•"/>
            </a:pPr>
            <a:r>
              <a:rPr lang="en-GB" dirty="0" err="1"/>
              <a:t>Zeitliches</a:t>
            </a:r>
            <a:r>
              <a:rPr lang="en-GB" dirty="0"/>
              <a:t> </a:t>
            </a:r>
            <a:r>
              <a:rPr lang="en-GB" dirty="0" err="1"/>
              <a:t>Rauschen</a:t>
            </a:r>
            <a:r>
              <a:rPr lang="en-GB" dirty="0"/>
              <a:t> </a:t>
            </a:r>
            <a:r>
              <a:rPr lang="en-GB" dirty="0" err="1"/>
              <a:t>als</a:t>
            </a:r>
            <a:r>
              <a:rPr lang="en-GB" dirty="0"/>
              <a:t> </a:t>
            </a:r>
            <a:r>
              <a:rPr lang="en-GB" dirty="0" err="1"/>
              <a:t>Referenzwert</a:t>
            </a:r>
            <a:endParaRPr lang="en-GB" dirty="0"/>
          </a:p>
          <a:p>
            <a:pPr marL="285750" indent="-285750">
              <a:buFont typeface="Arial" panose="020B0604020202020204" pitchFamily="34" charset="0"/>
              <a:buChar char="•"/>
            </a:pPr>
            <a:r>
              <a:rPr lang="en-GB" dirty="0" err="1"/>
              <a:t>Keine</a:t>
            </a:r>
            <a:r>
              <a:rPr lang="en-GB" dirty="0"/>
              <a:t> </a:t>
            </a:r>
            <a:r>
              <a:rPr lang="en-GB" dirty="0" err="1"/>
              <a:t>räumliche</a:t>
            </a:r>
            <a:r>
              <a:rPr lang="en-GB" dirty="0"/>
              <a:t> </a:t>
            </a:r>
            <a:r>
              <a:rPr lang="en-GB" dirty="0" err="1"/>
              <a:t>Inhomogenität</a:t>
            </a:r>
            <a:br>
              <a:rPr lang="en-GB" dirty="0"/>
            </a:br>
            <a:r>
              <a:rPr lang="en-GB" dirty="0" err="1"/>
              <a:t>erkennbar</a:t>
            </a: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pPr marL="285750" indent="-285750">
              <a:buFont typeface="Arial" panose="020B0604020202020204" pitchFamily="34" charset="0"/>
              <a:buChar char="•"/>
            </a:pPr>
            <a:endParaRPr lang="en-GB" dirty="0"/>
          </a:p>
          <a:p>
            <a:endParaRPr lang="en-GB" dirty="0"/>
          </a:p>
          <a:p>
            <a:pPr marL="285750" indent="-285750">
              <a:buFont typeface="Arial" panose="020B0604020202020204" pitchFamily="34" charset="0"/>
              <a:buChar char="•"/>
            </a:pPr>
            <a:r>
              <a:rPr lang="en-GB" dirty="0" err="1"/>
              <a:t>Sensitivität</a:t>
            </a:r>
            <a:r>
              <a:rPr lang="en-GB" dirty="0"/>
              <a:t> </a:t>
            </a:r>
            <a:r>
              <a:rPr lang="en-GB" dirty="0" err="1"/>
              <a:t>variiert</a:t>
            </a:r>
            <a:r>
              <a:rPr lang="en-GB" dirty="0"/>
              <a:t> und </a:t>
            </a:r>
            <a:r>
              <a:rPr lang="en-GB" dirty="0" err="1"/>
              <a:t>daher</a:t>
            </a:r>
            <a:r>
              <a:rPr lang="en-GB" dirty="0"/>
              <a:t> </a:t>
            </a:r>
            <a:r>
              <a:rPr lang="en-GB" dirty="0" err="1"/>
              <a:t>auch</a:t>
            </a:r>
            <a:br>
              <a:rPr lang="en-GB" dirty="0"/>
            </a:br>
            <a:r>
              <a:rPr lang="en-GB" dirty="0"/>
              <a:t>die </a:t>
            </a:r>
            <a:r>
              <a:rPr lang="en-GB" dirty="0" err="1"/>
              <a:t>Kennliniensteigung</a:t>
            </a:r>
            <a:r>
              <a:rPr lang="en-GB" dirty="0"/>
              <a:t> </a:t>
            </a:r>
            <a:r>
              <a:rPr lang="en-GB" dirty="0" err="1"/>
              <a:t>jeden</a:t>
            </a:r>
            <a:r>
              <a:rPr lang="en-GB" dirty="0"/>
              <a:t> Pixels</a:t>
            </a:r>
          </a:p>
          <a:p>
            <a:pPr marL="285750" indent="-285750">
              <a:buFont typeface="Arial" panose="020B0604020202020204" pitchFamily="34" charset="0"/>
              <a:buChar char="•"/>
            </a:pPr>
            <a:r>
              <a:rPr lang="en-GB" dirty="0" err="1"/>
              <a:t>Im</a:t>
            </a:r>
            <a:r>
              <a:rPr lang="en-GB" dirty="0"/>
              <a:t> </a:t>
            </a:r>
            <a:r>
              <a:rPr lang="en-GB" dirty="0" err="1"/>
              <a:t>Horizontalen</a:t>
            </a:r>
            <a:r>
              <a:rPr lang="en-GB" dirty="0"/>
              <a:t> </a:t>
            </a:r>
            <a:r>
              <a:rPr lang="en-GB" dirty="0" err="1"/>
              <a:t>Spektrogramm</a:t>
            </a:r>
            <a:r>
              <a:rPr lang="en-GB" dirty="0"/>
              <a:t> der</a:t>
            </a:r>
            <a:br>
              <a:rPr lang="en-GB" dirty="0"/>
            </a:br>
            <a:r>
              <a:rPr lang="en-GB" dirty="0"/>
              <a:t>PRNU </a:t>
            </a:r>
            <a:r>
              <a:rPr lang="en-GB" dirty="0" err="1"/>
              <a:t>sind</a:t>
            </a:r>
            <a:r>
              <a:rPr lang="en-GB" dirty="0"/>
              <a:t> </a:t>
            </a:r>
            <a:r>
              <a:rPr lang="en-GB" dirty="0" err="1"/>
              <a:t>geringe</a:t>
            </a:r>
            <a:r>
              <a:rPr lang="en-GB" dirty="0"/>
              <a:t> </a:t>
            </a:r>
            <a:r>
              <a:rPr lang="en-GB" dirty="0" err="1"/>
              <a:t>Inhomogenitäten</a:t>
            </a:r>
            <a:br>
              <a:rPr lang="en-GB" dirty="0"/>
            </a:br>
            <a:r>
              <a:rPr lang="en-GB" dirty="0" err="1"/>
              <a:t>erkennbar</a:t>
            </a:r>
            <a:endParaRPr lang="en-GB" dirty="0"/>
          </a:p>
          <a:p>
            <a:pPr marL="285750" indent="-285750">
              <a:buFont typeface="Arial" panose="020B0604020202020204" pitchFamily="34" charset="0"/>
              <a:buChar char="•"/>
            </a:pPr>
            <a:r>
              <a:rPr lang="en-GB" dirty="0"/>
              <a:t>Die </a:t>
            </a:r>
            <a:r>
              <a:rPr lang="en-GB" dirty="0" err="1"/>
              <a:t>sind</a:t>
            </a:r>
            <a:r>
              <a:rPr lang="en-GB" dirty="0"/>
              <a:t> </a:t>
            </a:r>
            <a:r>
              <a:rPr lang="en-GB" dirty="0" err="1"/>
              <a:t>Inhomogenitäten</a:t>
            </a:r>
            <a:r>
              <a:rPr lang="en-GB" dirty="0"/>
              <a:t> in </a:t>
            </a:r>
            <a:r>
              <a:rPr lang="en-GB" dirty="0" err="1"/>
              <a:t>dem</a:t>
            </a:r>
            <a:br>
              <a:rPr lang="en-GB" dirty="0"/>
            </a:br>
            <a:r>
              <a:rPr lang="en-GB" dirty="0"/>
              <a:t>Bild </a:t>
            </a:r>
            <a:r>
              <a:rPr lang="en-GB" dirty="0" err="1"/>
              <a:t>nicht</a:t>
            </a:r>
            <a:r>
              <a:rPr lang="en-GB" dirty="0"/>
              <a:t> </a:t>
            </a:r>
            <a:r>
              <a:rPr lang="en-GB" dirty="0" err="1"/>
              <a:t>zu</a:t>
            </a:r>
            <a:r>
              <a:rPr lang="en-GB" dirty="0"/>
              <a:t> </a:t>
            </a:r>
            <a:r>
              <a:rPr lang="en-GB" dirty="0" err="1"/>
              <a:t>sehen</a:t>
            </a:r>
            <a:endParaRPr lang="en-GB" dirty="0"/>
          </a:p>
          <a:p>
            <a:pPr marL="285750" indent="-285750">
              <a:buFont typeface="Arial" panose="020B0604020202020204" pitchFamily="34" charset="0"/>
              <a:buChar char="•"/>
            </a:pPr>
            <a:r>
              <a:rPr lang="en-GB" dirty="0" err="1"/>
              <a:t>Keine</a:t>
            </a:r>
            <a:r>
              <a:rPr lang="en-GB" dirty="0"/>
              <a:t> </a:t>
            </a:r>
            <a:r>
              <a:rPr lang="en-GB" dirty="0" err="1"/>
              <a:t>Inhomogenität</a:t>
            </a:r>
            <a:r>
              <a:rPr lang="en-GB" dirty="0"/>
              <a:t> </a:t>
            </a:r>
            <a:r>
              <a:rPr lang="en-GB" dirty="0" err="1"/>
              <a:t>im</a:t>
            </a:r>
            <a:r>
              <a:rPr lang="en-GB" dirty="0"/>
              <a:t> </a:t>
            </a:r>
            <a:r>
              <a:rPr lang="en-GB" dirty="0" err="1"/>
              <a:t>vertikalen</a:t>
            </a:r>
            <a:br>
              <a:rPr lang="en-GB" dirty="0"/>
            </a:br>
            <a:r>
              <a:rPr lang="en-GB" dirty="0" err="1"/>
              <a:t>Spektrogramm</a:t>
            </a:r>
            <a:r>
              <a:rPr lang="en-GB" dirty="0"/>
              <a:t> der PRNU</a:t>
            </a:r>
          </a:p>
          <a:p>
            <a:pPr marL="285750" indent="-285750">
              <a:buFont typeface="Arial" panose="020B0604020202020204" pitchFamily="34" charset="0"/>
              <a:buChar char="•"/>
            </a:pPr>
            <a:endParaRPr lang="en-GB" dirty="0"/>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A5C2031F-81B4-4415-8DF9-7BAC4B0127E9}"/>
              </a:ext>
            </a:extLst>
          </p:cNvPr>
          <p:cNvPicPr>
            <a:picLocks noChangeAspect="1"/>
          </p:cNvPicPr>
          <p:nvPr/>
        </p:nvPicPr>
        <p:blipFill>
          <a:blip r:embed="rId3"/>
          <a:stretch>
            <a:fillRect/>
          </a:stretch>
        </p:blipFill>
        <p:spPr>
          <a:xfrm>
            <a:off x="4466758" y="1297518"/>
            <a:ext cx="3412154" cy="2266521"/>
          </a:xfrm>
          <a:prstGeom prst="rect">
            <a:avLst/>
          </a:prstGeom>
        </p:spPr>
      </p:pic>
      <p:pic>
        <p:nvPicPr>
          <p:cNvPr id="9" name="Grafik 8">
            <a:extLst>
              <a:ext uri="{FF2B5EF4-FFF2-40B4-BE49-F238E27FC236}">
                <a16:creationId xmlns:a16="http://schemas.microsoft.com/office/drawing/2014/main" id="{5D390B51-0CAD-4962-A9D1-2625CE4EDA9E}"/>
              </a:ext>
            </a:extLst>
          </p:cNvPr>
          <p:cNvPicPr>
            <a:picLocks noChangeAspect="1"/>
          </p:cNvPicPr>
          <p:nvPr/>
        </p:nvPicPr>
        <p:blipFill>
          <a:blip r:embed="rId4"/>
          <a:stretch>
            <a:fillRect/>
          </a:stretch>
        </p:blipFill>
        <p:spPr>
          <a:xfrm>
            <a:off x="7864862" y="1321914"/>
            <a:ext cx="3412154" cy="2266521"/>
          </a:xfrm>
          <a:prstGeom prst="rect">
            <a:avLst/>
          </a:prstGeom>
        </p:spPr>
      </p:pic>
      <p:pic>
        <p:nvPicPr>
          <p:cNvPr id="10" name="Grafik 9">
            <a:extLst>
              <a:ext uri="{FF2B5EF4-FFF2-40B4-BE49-F238E27FC236}">
                <a16:creationId xmlns:a16="http://schemas.microsoft.com/office/drawing/2014/main" id="{EECB1485-A371-4556-8E58-9EE433AA205D}"/>
              </a:ext>
            </a:extLst>
          </p:cNvPr>
          <p:cNvPicPr>
            <a:picLocks noChangeAspect="1"/>
          </p:cNvPicPr>
          <p:nvPr/>
        </p:nvPicPr>
        <p:blipFill>
          <a:blip r:embed="rId5"/>
          <a:stretch>
            <a:fillRect/>
          </a:stretch>
        </p:blipFill>
        <p:spPr>
          <a:xfrm>
            <a:off x="4542160" y="3815999"/>
            <a:ext cx="3334116" cy="2284826"/>
          </a:xfrm>
          <a:prstGeom prst="rect">
            <a:avLst/>
          </a:prstGeom>
        </p:spPr>
      </p:pic>
      <p:pic>
        <p:nvPicPr>
          <p:cNvPr id="11" name="Grafik 10">
            <a:extLst>
              <a:ext uri="{FF2B5EF4-FFF2-40B4-BE49-F238E27FC236}">
                <a16:creationId xmlns:a16="http://schemas.microsoft.com/office/drawing/2014/main" id="{790D2793-F757-45C1-988E-BFC15D21AEF4}"/>
              </a:ext>
            </a:extLst>
          </p:cNvPr>
          <p:cNvPicPr>
            <a:picLocks noChangeAspect="1"/>
          </p:cNvPicPr>
          <p:nvPr/>
        </p:nvPicPr>
        <p:blipFill>
          <a:blip r:embed="rId6"/>
          <a:stretch>
            <a:fillRect/>
          </a:stretch>
        </p:blipFill>
        <p:spPr>
          <a:xfrm>
            <a:off x="7941064" y="3795479"/>
            <a:ext cx="3335952" cy="2286084"/>
          </a:xfrm>
          <a:prstGeom prst="rect">
            <a:avLst/>
          </a:prstGeom>
        </p:spPr>
      </p:pic>
      <p:pic>
        <p:nvPicPr>
          <p:cNvPr id="12" name="Picture 4" descr="Kalibrierungsmarke - Kostenlose schnittstelle Icons">
            <a:extLst>
              <a:ext uri="{FF2B5EF4-FFF2-40B4-BE49-F238E27FC236}">
                <a16:creationId xmlns:a16="http://schemas.microsoft.com/office/drawing/2014/main" id="{C2D2F6EF-7BCC-4E60-A6CE-6467927C184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4" name="Rechteck 13">
            <a:extLst>
              <a:ext uri="{FF2B5EF4-FFF2-40B4-BE49-F238E27FC236}">
                <a16:creationId xmlns:a16="http://schemas.microsoft.com/office/drawing/2014/main" id="{A3556894-C9A0-433B-BAB9-0EB3452DEE19}"/>
              </a:ext>
            </a:extLst>
          </p:cNvPr>
          <p:cNvSpPr/>
          <p:nvPr/>
        </p:nvSpPr>
        <p:spPr>
          <a:xfrm>
            <a:off x="5619495" y="4379154"/>
            <a:ext cx="1420327" cy="316881"/>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PRNU = 1,087 %</a:t>
            </a:r>
          </a:p>
        </p:txBody>
      </p:sp>
      <mc:AlternateContent xmlns:mc="http://schemas.openxmlformats.org/markup-compatibility/2006" xmlns:a14="http://schemas.microsoft.com/office/drawing/2010/main">
        <mc:Choice Requires="a14">
          <p:sp>
            <p:nvSpPr>
              <p:cNvPr id="18" name="Rechteck 17">
                <a:extLst>
                  <a:ext uri="{FF2B5EF4-FFF2-40B4-BE49-F238E27FC236}">
                    <a16:creationId xmlns:a16="http://schemas.microsoft.com/office/drawing/2014/main" id="{B7404972-B56E-4C37-99DA-85CE25FF7B04}"/>
                  </a:ext>
                </a:extLst>
              </p:cNvPr>
              <p:cNvSpPr/>
              <p:nvPr/>
            </p:nvSpPr>
            <p:spPr>
              <a:xfrm>
                <a:off x="5619495" y="2272337"/>
                <a:ext cx="1420327" cy="316881"/>
              </a:xfrm>
              <a:prstGeom prst="rect">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sz="1400" dirty="0">
                    <a:solidFill>
                      <a:schemeClr val="tx1"/>
                    </a:solidFill>
                  </a:rPr>
                  <a:t>DSNU = 2,092 </a:t>
                </a:r>
                <a14:m>
                  <m:oMath xmlns:m="http://schemas.openxmlformats.org/officeDocument/2006/math">
                    <m:sSup>
                      <m:sSupPr>
                        <m:ctrlPr>
                          <a:rPr lang="de-DE" sz="1400" i="1" smtClean="0">
                            <a:solidFill>
                              <a:schemeClr val="tx1"/>
                            </a:solidFill>
                            <a:latin typeface="Cambria Math" panose="02040503050406030204" pitchFamily="18" charset="0"/>
                          </a:rPr>
                        </m:ctrlPr>
                      </m:sSupPr>
                      <m:e>
                        <m:r>
                          <a:rPr lang="de-DE" sz="1400" b="0" i="1" smtClean="0">
                            <a:solidFill>
                              <a:schemeClr val="tx1"/>
                            </a:solidFill>
                            <a:latin typeface="Cambria Math" panose="02040503050406030204" pitchFamily="18" charset="0"/>
                          </a:rPr>
                          <m:t>𝑒</m:t>
                        </m:r>
                      </m:e>
                      <m:sup>
                        <m:r>
                          <a:rPr lang="de-DE" sz="1400" b="0" i="1" smtClean="0">
                            <a:solidFill>
                              <a:schemeClr val="tx1"/>
                            </a:solidFill>
                            <a:latin typeface="Cambria Math" panose="02040503050406030204" pitchFamily="18" charset="0"/>
                          </a:rPr>
                          <m:t>−</m:t>
                        </m:r>
                      </m:sup>
                    </m:sSup>
                  </m:oMath>
                </a14:m>
                <a:endParaRPr lang="de-DE" sz="1400" dirty="0">
                  <a:solidFill>
                    <a:schemeClr val="tx1"/>
                  </a:solidFill>
                </a:endParaRPr>
              </a:p>
            </p:txBody>
          </p:sp>
        </mc:Choice>
        <mc:Fallback xmlns="">
          <p:sp>
            <p:nvSpPr>
              <p:cNvPr id="18" name="Rechteck 17">
                <a:extLst>
                  <a:ext uri="{FF2B5EF4-FFF2-40B4-BE49-F238E27FC236}">
                    <a16:creationId xmlns:a16="http://schemas.microsoft.com/office/drawing/2014/main" id="{B7404972-B56E-4C37-99DA-85CE25FF7B04}"/>
                  </a:ext>
                </a:extLst>
              </p:cNvPr>
              <p:cNvSpPr>
                <a:spLocks noRot="1" noChangeAspect="1" noMove="1" noResize="1" noEditPoints="1" noAdjustHandles="1" noChangeArrowheads="1" noChangeShapeType="1" noTextEdit="1"/>
              </p:cNvSpPr>
              <p:nvPr/>
            </p:nvSpPr>
            <p:spPr>
              <a:xfrm>
                <a:off x="5619495" y="2272337"/>
                <a:ext cx="1420327" cy="316881"/>
              </a:xfrm>
              <a:prstGeom prst="rect">
                <a:avLst/>
              </a:prstGeom>
              <a:blipFill>
                <a:blip r:embed="rId8"/>
                <a:stretch>
                  <a:fillRect l="-851" b="-14815"/>
                </a:stretch>
              </a:blipFill>
              <a:ln>
                <a:solidFill>
                  <a:schemeClr val="bg1">
                    <a:lumMod val="50000"/>
                  </a:schemeClr>
                </a:solidFill>
              </a:ln>
            </p:spPr>
            <p:txBody>
              <a:bodyPr/>
              <a:lstStyle/>
              <a:p>
                <a:r>
                  <a:rPr lang="en-GB">
                    <a:noFill/>
                  </a:rPr>
                  <a:t> </a:t>
                </a:r>
              </a:p>
            </p:txBody>
          </p:sp>
        </mc:Fallback>
      </mc:AlternateContent>
    </p:spTree>
    <p:extLst>
      <p:ext uri="{BB962C8B-B14F-4D97-AF65-F5344CB8AC3E}">
        <p14:creationId xmlns:p14="http://schemas.microsoft.com/office/powerpoint/2010/main" val="458782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38081" y="1226856"/>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Picture 4" descr="Kalibrierungsmarke - Kostenlose schnittstelle Icons">
            <a:extLst>
              <a:ext uri="{FF2B5EF4-FFF2-40B4-BE49-F238E27FC236}">
                <a16:creationId xmlns:a16="http://schemas.microsoft.com/office/drawing/2014/main" id="{8466E500-8194-4136-AE5F-9F24FC0A98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5" name="AutoShape 6">
            <a:extLst>
              <a:ext uri="{FF2B5EF4-FFF2-40B4-BE49-F238E27FC236}">
                <a16:creationId xmlns:a16="http://schemas.microsoft.com/office/drawing/2014/main" id="{DED13106-941C-4C58-BAF9-41AA4EAA15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
        <p:nvSpPr>
          <p:cNvPr id="17" name="Textfeld 16">
            <a:extLst>
              <a:ext uri="{FF2B5EF4-FFF2-40B4-BE49-F238E27FC236}">
                <a16:creationId xmlns:a16="http://schemas.microsoft.com/office/drawing/2014/main" id="{2DEFDF2F-007E-4001-96A3-0D6995C415BD}"/>
              </a:ext>
            </a:extLst>
          </p:cNvPr>
          <p:cNvSpPr txBox="1"/>
          <p:nvPr/>
        </p:nvSpPr>
        <p:spPr>
          <a:xfrm>
            <a:off x="837629" y="5607086"/>
            <a:ext cx="4406316" cy="369332"/>
          </a:xfrm>
          <a:prstGeom prst="rect">
            <a:avLst/>
          </a:prstGeom>
          <a:noFill/>
        </p:spPr>
        <p:txBody>
          <a:bodyPr wrap="square" rtlCol="0">
            <a:spAutoFit/>
          </a:bodyPr>
          <a:lstStyle/>
          <a:p>
            <a:pPr marL="285750" indent="-285750">
              <a:buFont typeface="Arial" panose="020B0604020202020204" pitchFamily="34" charset="0"/>
              <a:buChar char="•"/>
            </a:pPr>
            <a:r>
              <a:rPr lang="de-DE" dirty="0"/>
              <a:t>Schwellwert für </a:t>
            </a:r>
            <a:r>
              <a:rPr lang="de-DE" dirty="0" err="1"/>
              <a:t>Hotpixel</a:t>
            </a:r>
            <a:r>
              <a:rPr lang="de-DE" dirty="0"/>
              <a:t> bei 0.3 DN</a:t>
            </a:r>
          </a:p>
        </p:txBody>
      </p:sp>
      <p:pic>
        <p:nvPicPr>
          <p:cNvPr id="14" name="Grafik 13">
            <a:extLst>
              <a:ext uri="{FF2B5EF4-FFF2-40B4-BE49-F238E27FC236}">
                <a16:creationId xmlns:a16="http://schemas.microsoft.com/office/drawing/2014/main" id="{927AFAFA-F7C6-4D17-9BCF-5436B4E67131}"/>
              </a:ext>
            </a:extLst>
          </p:cNvPr>
          <p:cNvPicPr>
            <a:picLocks noChangeAspect="1"/>
          </p:cNvPicPr>
          <p:nvPr/>
        </p:nvPicPr>
        <p:blipFill>
          <a:blip r:embed="rId4"/>
          <a:stretch>
            <a:fillRect/>
          </a:stretch>
        </p:blipFill>
        <p:spPr>
          <a:xfrm>
            <a:off x="6764215" y="1286729"/>
            <a:ext cx="4541709" cy="3432767"/>
          </a:xfrm>
          <a:prstGeom prst="rect">
            <a:avLst/>
          </a:prstGeom>
        </p:spPr>
      </p:pic>
      <p:pic>
        <p:nvPicPr>
          <p:cNvPr id="18" name="Grafik 17">
            <a:extLst>
              <a:ext uri="{FF2B5EF4-FFF2-40B4-BE49-F238E27FC236}">
                <a16:creationId xmlns:a16="http://schemas.microsoft.com/office/drawing/2014/main" id="{49E94BAD-729A-4D81-AB2F-DE429B094480}"/>
              </a:ext>
            </a:extLst>
          </p:cNvPr>
          <p:cNvPicPr>
            <a:picLocks noChangeAspect="1"/>
          </p:cNvPicPr>
          <p:nvPr/>
        </p:nvPicPr>
        <p:blipFill>
          <a:blip r:embed="rId5"/>
          <a:stretch>
            <a:fillRect/>
          </a:stretch>
        </p:blipFill>
        <p:spPr>
          <a:xfrm>
            <a:off x="809639" y="1221143"/>
            <a:ext cx="5555992" cy="3765194"/>
          </a:xfrm>
          <a:prstGeom prst="rect">
            <a:avLst/>
          </a:prstGeom>
        </p:spPr>
      </p:pic>
    </p:spTree>
    <p:extLst>
      <p:ext uri="{BB962C8B-B14F-4D97-AF65-F5344CB8AC3E}">
        <p14:creationId xmlns:p14="http://schemas.microsoft.com/office/powerpoint/2010/main" val="18598228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E79A7CBB-67A9-4D1A-A409-058BFCD0D4C3}"/>
              </a:ext>
            </a:extLst>
          </p:cNvPr>
          <p:cNvPicPr>
            <a:picLocks noChangeAspect="1"/>
          </p:cNvPicPr>
          <p:nvPr/>
        </p:nvPicPr>
        <p:blipFill>
          <a:blip r:embed="rId3"/>
          <a:stretch>
            <a:fillRect/>
          </a:stretch>
        </p:blipFill>
        <p:spPr>
          <a:xfrm>
            <a:off x="6763658" y="1409981"/>
            <a:ext cx="4612932" cy="3479221"/>
          </a:xfrm>
          <a:prstGeom prst="rect">
            <a:avLst/>
          </a:prstGeom>
        </p:spPr>
      </p:pic>
      <p:pic>
        <p:nvPicPr>
          <p:cNvPr id="8" name="Grafik 7">
            <a:extLst>
              <a:ext uri="{FF2B5EF4-FFF2-40B4-BE49-F238E27FC236}">
                <a16:creationId xmlns:a16="http://schemas.microsoft.com/office/drawing/2014/main" id="{DC780619-C2FD-4C36-8B22-3EB118D9D89B}"/>
              </a:ext>
            </a:extLst>
          </p:cNvPr>
          <p:cNvPicPr>
            <a:picLocks noChangeAspect="1"/>
          </p:cNvPicPr>
          <p:nvPr/>
        </p:nvPicPr>
        <p:blipFill>
          <a:blip r:embed="rId4"/>
          <a:stretch>
            <a:fillRect/>
          </a:stretch>
        </p:blipFill>
        <p:spPr>
          <a:xfrm>
            <a:off x="815411" y="1314202"/>
            <a:ext cx="5494926" cy="376560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937189" y="1280897"/>
            <a:ext cx="10439400" cy="4705144"/>
          </a:xfrm>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1" name="Picture 4" descr="Kalibrierungsmarke - Kostenlose schnittstelle Icons">
            <a:extLst>
              <a:ext uri="{FF2B5EF4-FFF2-40B4-BE49-F238E27FC236}">
                <a16:creationId xmlns:a16="http://schemas.microsoft.com/office/drawing/2014/main" id="{8466E500-8194-4136-AE5F-9F24FC0A98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
        <p:nvSpPr>
          <p:cNvPr id="13" name="Textfeld 12">
            <a:extLst>
              <a:ext uri="{FF2B5EF4-FFF2-40B4-BE49-F238E27FC236}">
                <a16:creationId xmlns:a16="http://schemas.microsoft.com/office/drawing/2014/main" id="{E7690CBA-5C20-43F8-978F-F7582F2CAD97}"/>
              </a:ext>
            </a:extLst>
          </p:cNvPr>
          <p:cNvSpPr txBox="1"/>
          <p:nvPr/>
        </p:nvSpPr>
        <p:spPr>
          <a:xfrm>
            <a:off x="937188" y="5326587"/>
            <a:ext cx="6764215" cy="923330"/>
          </a:xfrm>
          <a:prstGeom prst="rect">
            <a:avLst/>
          </a:prstGeom>
          <a:noFill/>
        </p:spPr>
        <p:txBody>
          <a:bodyPr wrap="square" rtlCol="0">
            <a:spAutoFit/>
          </a:bodyPr>
          <a:lstStyle/>
          <a:p>
            <a:pPr marL="285750" indent="-285750">
              <a:buFont typeface="Arial" panose="020B0604020202020204" pitchFamily="34" charset="0"/>
              <a:buChar char="•"/>
            </a:pPr>
            <a:r>
              <a:rPr lang="de-DE" dirty="0"/>
              <a:t>Die Pixel folgen dem Gauß Modell</a:t>
            </a:r>
          </a:p>
          <a:p>
            <a:pPr marL="285750" indent="-285750">
              <a:buFont typeface="Arial" panose="020B0604020202020204" pitchFamily="34" charset="0"/>
              <a:buChar char="•"/>
            </a:pPr>
            <a:r>
              <a:rPr lang="de-DE" dirty="0" err="1"/>
              <a:t>Deadpixel</a:t>
            </a:r>
            <a:r>
              <a:rPr lang="de-DE" dirty="0"/>
              <a:t> ab einer Abweichung von -4% vorhanden</a:t>
            </a:r>
            <a:br>
              <a:rPr lang="de-DE" dirty="0"/>
            </a:br>
            <a:endParaRPr lang="de-DE" dirty="0"/>
          </a:p>
        </p:txBody>
      </p:sp>
      <p:sp>
        <p:nvSpPr>
          <p:cNvPr id="15" name="AutoShape 6">
            <a:extLst>
              <a:ext uri="{FF2B5EF4-FFF2-40B4-BE49-F238E27FC236}">
                <a16:creationId xmlns:a16="http://schemas.microsoft.com/office/drawing/2014/main" id="{DED13106-941C-4C58-BAF9-41AA4EAA1555}"/>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de-DE"/>
          </a:p>
        </p:txBody>
      </p:sp>
    </p:spTree>
    <p:extLst>
      <p:ext uri="{BB962C8B-B14F-4D97-AF65-F5344CB8AC3E}">
        <p14:creationId xmlns:p14="http://schemas.microsoft.com/office/powerpoint/2010/main" val="184143929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5555C32-4965-4E61-AD97-942D37723F56}"/>
              </a:ext>
            </a:extLst>
          </p:cNvPr>
          <p:cNvSpPr>
            <a:spLocks noGrp="1"/>
          </p:cNvSpPr>
          <p:nvPr>
            <p:ph type="ctrTitle"/>
          </p:nvPr>
        </p:nvSpPr>
        <p:spPr/>
        <p:txBody>
          <a:bodyPr/>
          <a:lstStyle/>
          <a:p>
            <a:r>
              <a:rPr lang="de-DE" dirty="0"/>
              <a:t>Agenda </a:t>
            </a:r>
            <a:endParaRPr lang="en-GB" dirty="0"/>
          </a:p>
        </p:txBody>
      </p:sp>
      <p:sp>
        <p:nvSpPr>
          <p:cNvPr id="3" name="Untertitel 2">
            <a:extLst>
              <a:ext uri="{FF2B5EF4-FFF2-40B4-BE49-F238E27FC236}">
                <a16:creationId xmlns:a16="http://schemas.microsoft.com/office/drawing/2014/main" id="{61EF1B1F-632B-491C-9F7F-6793DA87D6F5}"/>
              </a:ext>
            </a:extLst>
          </p:cNvPr>
          <p:cNvSpPr>
            <a:spLocks noGrp="1"/>
          </p:cNvSpPr>
          <p:nvPr>
            <p:ph type="subTitle" idx="1"/>
          </p:nvPr>
        </p:nvSpPr>
        <p:spPr/>
        <p:txBody>
          <a:bodyPr/>
          <a:lstStyle/>
          <a:p>
            <a:r>
              <a:rPr lang="de-DE" dirty="0"/>
              <a:t>Überblick über die Themenfelder</a:t>
            </a:r>
            <a:endParaRPr lang="en-GB" dirty="0"/>
          </a:p>
        </p:txBody>
      </p:sp>
      <p:sp>
        <p:nvSpPr>
          <p:cNvPr id="4" name="Datumsplatzhalter 3">
            <a:extLst>
              <a:ext uri="{FF2B5EF4-FFF2-40B4-BE49-F238E27FC236}">
                <a16:creationId xmlns:a16="http://schemas.microsoft.com/office/drawing/2014/main" id="{CC5842F4-3A90-4B06-88C1-FF3DDF21186D}"/>
              </a:ext>
            </a:extLst>
          </p:cNvPr>
          <p:cNvSpPr>
            <a:spLocks noGrp="1"/>
          </p:cNvSpPr>
          <p:nvPr>
            <p:ph type="dt" sz="half" idx="10"/>
          </p:nvPr>
        </p:nvSpPr>
        <p:spPr/>
        <p:txBody>
          <a:bodyPr/>
          <a:lstStyle/>
          <a:p>
            <a:fld id="{F069C1ED-B637-4E07-BD10-11654E801C6F}" type="datetime1">
              <a:rPr lang="de-DE" smtClean="0"/>
              <a:t>22.01.2022</a:t>
            </a:fld>
            <a:endParaRPr lang="de-DE" dirty="0"/>
          </a:p>
        </p:txBody>
      </p:sp>
      <p:sp>
        <p:nvSpPr>
          <p:cNvPr id="5" name="Fußzeilenplatzhalter 4">
            <a:extLst>
              <a:ext uri="{FF2B5EF4-FFF2-40B4-BE49-F238E27FC236}">
                <a16:creationId xmlns:a16="http://schemas.microsoft.com/office/drawing/2014/main" id="{4BDF8090-8FAC-4E4A-8864-40E056BF65DA}"/>
              </a:ext>
            </a:extLst>
          </p:cNvPr>
          <p:cNvSpPr>
            <a:spLocks noGrp="1"/>
          </p:cNvSpPr>
          <p:nvPr>
            <p:ph type="ftr" sz="quarter" idx="11"/>
          </p:nvPr>
        </p:nvSpPr>
        <p:spPr/>
        <p:txBody>
          <a:bodyPr/>
          <a:lstStyle/>
          <a:p>
            <a:r>
              <a:rPr lang="de-DE" dirty="0"/>
              <a:t>Optische Systeme, Benz/Weber</a:t>
            </a:r>
          </a:p>
        </p:txBody>
      </p:sp>
      <p:graphicFrame>
        <p:nvGraphicFramePr>
          <p:cNvPr id="7" name="Inhaltsplatzhalter 6">
            <a:extLst>
              <a:ext uri="{FF2B5EF4-FFF2-40B4-BE49-F238E27FC236}">
                <a16:creationId xmlns:a16="http://schemas.microsoft.com/office/drawing/2014/main" id="{469A7B04-D610-44B6-94B8-D23078B0A408}"/>
              </a:ext>
            </a:extLst>
          </p:cNvPr>
          <p:cNvGraphicFramePr>
            <a:graphicFrameLocks noGrp="1"/>
          </p:cNvGraphicFramePr>
          <p:nvPr>
            <p:ph sz="quarter" idx="13"/>
            <p:extLst>
              <p:ext uri="{D42A27DB-BD31-4B8C-83A1-F6EECF244321}">
                <p14:modId xmlns:p14="http://schemas.microsoft.com/office/powerpoint/2010/main" val="533348542"/>
              </p:ext>
            </p:extLst>
          </p:nvPr>
        </p:nvGraphicFramePr>
        <p:xfrm>
          <a:off x="2152650" y="1298781"/>
          <a:ext cx="7829550" cy="470514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8194" name="Picture 2" descr="Kamera Kostenlos Symbol von Feather">
            <a:extLst>
              <a:ext uri="{FF2B5EF4-FFF2-40B4-BE49-F238E27FC236}">
                <a16:creationId xmlns:a16="http://schemas.microsoft.com/office/drawing/2014/main" id="{175DEA3A-3065-4C98-A988-D44DE5D475D0}"/>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84425" y="1737855"/>
            <a:ext cx="574675" cy="57467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Rechteck 5">
                <a:extLst>
                  <a:ext uri="{FF2B5EF4-FFF2-40B4-BE49-F238E27FC236}">
                    <a16:creationId xmlns:a16="http://schemas.microsoft.com/office/drawing/2014/main" id="{7EF35440-93CF-4B8D-AAD1-D2FBE4389F2C}"/>
                  </a:ext>
                </a:extLst>
              </p:cNvPr>
              <p:cNvSpPr/>
              <p:nvPr/>
            </p:nvSpPr>
            <p:spPr>
              <a:xfrm>
                <a:off x="2637368" y="2923480"/>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 name="Rechteck 5">
                <a:extLst>
                  <a:ext uri="{FF2B5EF4-FFF2-40B4-BE49-F238E27FC236}">
                    <a16:creationId xmlns:a16="http://schemas.microsoft.com/office/drawing/2014/main" id="{7EF35440-93CF-4B8D-AAD1-D2FBE4389F2C}"/>
                  </a:ext>
                </a:extLst>
              </p:cNvPr>
              <p:cNvSpPr>
                <a:spLocks noRot="1" noChangeAspect="1" noMove="1" noResize="1" noEditPoints="1" noAdjustHandles="1" noChangeArrowheads="1" noChangeShapeType="1" noTextEdit="1"/>
              </p:cNvSpPr>
              <p:nvPr/>
            </p:nvSpPr>
            <p:spPr>
              <a:xfrm>
                <a:off x="2637368" y="2923480"/>
                <a:ext cx="1005403" cy="369332"/>
              </a:xfrm>
              <a:prstGeom prst="rect">
                <a:avLst/>
              </a:prstGeom>
              <a:blipFill>
                <a:blip r:embed="rId9"/>
                <a:stretch>
                  <a:fillRect b="-13333"/>
                </a:stretch>
              </a:blipFill>
            </p:spPr>
            <p:txBody>
              <a:bodyPr/>
              <a:lstStyle/>
              <a:p>
                <a:r>
                  <a:rPr lang="en-GB">
                    <a:noFill/>
                  </a:rPr>
                  <a:t> </a:t>
                </a:r>
              </a:p>
            </p:txBody>
          </p:sp>
        </mc:Fallback>
      </mc:AlternateContent>
      <p:pic>
        <p:nvPicPr>
          <p:cNvPr id="8196" name="Picture 4" descr="Kalibrierungsmarke - Kostenlose schnittstelle Icons">
            <a:extLst>
              <a:ext uri="{FF2B5EF4-FFF2-40B4-BE49-F238E27FC236}">
                <a16:creationId xmlns:a16="http://schemas.microsoft.com/office/drawing/2014/main" id="{DFB2D065-1655-4E8A-8859-DAB5700F16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778917" y="3884714"/>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Fahrzeug-Inspektion, Computer-Icons Zug-Kontrollsystem - andere png  herunterladen - 845*372 - Kostenlos transparent Blau png Herunterladen.">
            <a:extLst>
              <a:ext uri="{FF2B5EF4-FFF2-40B4-BE49-F238E27FC236}">
                <a16:creationId xmlns:a16="http://schemas.microsoft.com/office/drawing/2014/main" id="{5AFD018E-D93B-415C-ADE2-1031A544B6AC}"/>
              </a:ext>
            </a:extLst>
          </p:cNvPr>
          <p:cNvPicPr>
            <a:picLocks noChangeAspect="1" noChangeArrowheads="1"/>
          </p:cNvPicPr>
          <p:nvPr/>
        </p:nvPicPr>
        <p:blipFill>
          <a:blip r:embed="rId11">
            <a:biLevel thresh="75000"/>
            <a:extLst>
              <a:ext uri="{BEBA8EAE-BF5A-486C-A8C5-ECC9F3942E4B}">
                <a14:imgProps xmlns:a14="http://schemas.microsoft.com/office/drawing/2010/main">
                  <a14:imgLayer r:embed="rId12">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919948" y="4949619"/>
            <a:ext cx="1434840" cy="609600"/>
          </a:xfrm>
          <a:prstGeom prst="rect">
            <a:avLst/>
          </a:prstGeom>
          <a:noFill/>
          <a:extLst>
            <a:ext uri="{909E8E84-426E-40DD-AFC4-6F175D3DCCD1}">
              <a14:hiddenFill xmlns:a14="http://schemas.microsoft.com/office/drawing/2010/main">
                <a:solidFill>
                  <a:srgbClr val="FFFFFF"/>
                </a:solidFill>
              </a14:hiddenFill>
            </a:ext>
          </a:extLst>
        </p:spPr>
      </p:pic>
      <p:pic>
        <p:nvPicPr>
          <p:cNvPr id="8200" name="Picture 8" descr="Cartoon Clip Art - Idefix Comic - Png Download - Full Size Clipart  (#1130234) - PinClipart">
            <a:extLst>
              <a:ext uri="{FF2B5EF4-FFF2-40B4-BE49-F238E27FC236}">
                <a16:creationId xmlns:a16="http://schemas.microsoft.com/office/drawing/2014/main" id="{78C6B2C7-8831-4963-8BDE-BDB075C79DBE}"/>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foregroundMark x1="53719" y1="11058" x2="53719" y2="11058"/>
                        <a14:foregroundMark x1="49587" y1="86058" x2="49587" y2="86058"/>
                      </a14:backgroundRemoval>
                    </a14:imgEffect>
                  </a14:imgLayer>
                </a14:imgProps>
              </a:ext>
              <a:ext uri="{28A0092B-C50C-407E-A947-70E740481C1C}">
                <a14:useLocalDpi xmlns:a14="http://schemas.microsoft.com/office/drawing/2010/main" val="0"/>
              </a:ext>
            </a:extLst>
          </a:blip>
          <a:srcRect/>
          <a:stretch>
            <a:fillRect/>
          </a:stretch>
        </p:blipFill>
        <p:spPr bwMode="auto">
          <a:xfrm>
            <a:off x="10609944" y="-20813"/>
            <a:ext cx="1030847" cy="8849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71248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Radiometrische Kalibrierung</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Daten aus Bilder der Gruppe 1</a:t>
            </a:r>
            <a:endParaRPr lang="en-GB" dirty="0"/>
          </a:p>
          <a:p>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Grafik 7">
            <a:extLst>
              <a:ext uri="{FF2B5EF4-FFF2-40B4-BE49-F238E27FC236}">
                <a16:creationId xmlns:a16="http://schemas.microsoft.com/office/drawing/2014/main" id="{B7EB28CB-973B-4AF0-AA98-E85F2063C213}"/>
              </a:ext>
            </a:extLst>
          </p:cNvPr>
          <p:cNvPicPr>
            <a:picLocks noChangeAspect="1"/>
          </p:cNvPicPr>
          <p:nvPr/>
        </p:nvPicPr>
        <p:blipFill>
          <a:blip r:embed="rId3"/>
          <a:stretch>
            <a:fillRect/>
          </a:stretch>
        </p:blipFill>
        <p:spPr>
          <a:xfrm>
            <a:off x="815413" y="1554777"/>
            <a:ext cx="10538387" cy="3968534"/>
          </a:xfrm>
          <a:prstGeom prst="rect">
            <a:avLst/>
          </a:prstGeom>
        </p:spPr>
      </p:pic>
      <p:pic>
        <p:nvPicPr>
          <p:cNvPr id="9" name="Picture 4" descr="Kalibrierungsmarke - Kostenlose schnittstelle Icons">
            <a:extLst>
              <a:ext uri="{FF2B5EF4-FFF2-40B4-BE49-F238E27FC236}">
                <a16:creationId xmlns:a16="http://schemas.microsoft.com/office/drawing/2014/main" id="{12AE4E8F-F867-421D-8D8E-51C99DAC7A2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94999" y="178022"/>
            <a:ext cx="482017" cy="48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21646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 name="Rechteck 57">
            <a:extLst>
              <a:ext uri="{FF2B5EF4-FFF2-40B4-BE49-F238E27FC236}">
                <a16:creationId xmlns:a16="http://schemas.microsoft.com/office/drawing/2014/main" id="{6D83907A-9836-41C7-8FB0-4969F1A6A0EA}"/>
              </a:ext>
            </a:extLst>
          </p:cNvPr>
          <p:cNvSpPr/>
          <p:nvPr/>
        </p:nvSpPr>
        <p:spPr>
          <a:xfrm rot="2315944">
            <a:off x="8181829" y="1662595"/>
            <a:ext cx="1233996" cy="148530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Problemstellung und Lösungsansatz</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𝐺𝑒𝑔𝑒𝑛𝑠𝑡𝑎𝑛𝑑𝑠𝑔𝑟</m:t>
                    </m:r>
                    <m:r>
                      <a:rPr lang="en-GB" i="1" dirty="0" smtClean="0">
                        <a:latin typeface="Cambria Math" panose="02040503050406030204" pitchFamily="18" charset="0"/>
                      </a:rPr>
                      <m:t>öß</m:t>
                    </m:r>
                    <m:r>
                      <a:rPr lang="en-GB" i="1" dirty="0" smtClean="0">
                        <a:latin typeface="Cambria Math" panose="02040503050406030204" pitchFamily="18" charset="0"/>
                      </a:rPr>
                      <m:t>𝑒</m:t>
                    </m:r>
                    <m:r>
                      <a:rPr lang="en-GB" i="1" dirty="0">
                        <a:latin typeface="Cambria Math" panose="02040503050406030204" pitchFamily="18" charset="0"/>
                      </a:rPr>
                      <m:t>: 120</m:t>
                    </m:r>
                    <m:r>
                      <a:rPr lang="en-GB" i="1" dirty="0">
                        <a:latin typeface="Cambria Math" panose="02040503050406030204" pitchFamily="18" charset="0"/>
                      </a:rPr>
                      <m:t>𝑚𝑚</m:t>
                    </m:r>
                  </m:oMath>
                </a14:m>
                <a:endParaRPr lang="en-GB" dirty="0"/>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rPr>
                      <m:t>𝑉𝑜𝑙𝑢𝑚𝑒𝑛</m:t>
                    </m:r>
                    <m:r>
                      <a:rPr lang="en-GB" i="1" dirty="0">
                        <a:latin typeface="Cambria Math" panose="02040503050406030204" pitchFamily="18" charset="0"/>
                      </a:rPr>
                      <m:t>: 750</m:t>
                    </m:r>
                    <m:r>
                      <a:rPr lang="en-GB" i="1" dirty="0">
                        <a:latin typeface="Cambria Math" panose="02040503050406030204" pitchFamily="18" charset="0"/>
                      </a:rPr>
                      <m:t>𝑚𝑙</m:t>
                    </m:r>
                    <m:r>
                      <a:rPr lang="en-GB" i="1" dirty="0">
                        <a:latin typeface="Cambria Math" panose="02040503050406030204" pitchFamily="18" charset="0"/>
                      </a:rPr>
                      <m:t> ± 15</m:t>
                    </m:r>
                    <m:r>
                      <a:rPr lang="en-GB" i="1" dirty="0">
                        <a:latin typeface="Cambria Math" panose="02040503050406030204" pitchFamily="18" charset="0"/>
                        <a:sym typeface="Wingdings" panose="05000000000000000000" pitchFamily="2" charset="2"/>
                      </a:rPr>
                      <m:t>𝑚𝑙</m:t>
                    </m:r>
                  </m:oMath>
                </a14:m>
                <a:endParaRPr lang="en-GB"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sym typeface="Wingdings" panose="05000000000000000000" pitchFamily="2" charset="2"/>
                      </a:rPr>
                      <m:t>𝐷𝑒𝑡𝑎𝑖𝑙𝑔𝑟</m:t>
                    </m:r>
                    <m:r>
                      <a:rPr lang="en-GB" i="1" dirty="0" smtClean="0">
                        <a:latin typeface="Cambria Math" panose="02040503050406030204" pitchFamily="18" charset="0"/>
                        <a:sym typeface="Wingdings" panose="05000000000000000000" pitchFamily="2" charset="2"/>
                      </a:rPr>
                      <m:t>öß</m:t>
                    </m:r>
                    <m:r>
                      <a:rPr lang="en-GB" i="1" dirty="0" smtClean="0">
                        <a:latin typeface="Cambria Math" panose="02040503050406030204" pitchFamily="18" charset="0"/>
                        <a:sym typeface="Wingdings" panose="05000000000000000000" pitchFamily="2" charset="2"/>
                      </a:rPr>
                      <m:t>𝑒</m:t>
                    </m:r>
                    <m:r>
                      <a:rPr lang="en-GB" i="1" dirty="0">
                        <a:latin typeface="Cambria Math" panose="02040503050406030204" pitchFamily="18" charset="0"/>
                        <a:sym typeface="Wingdings" panose="05000000000000000000" pitchFamily="2" charset="2"/>
                      </a:rPr>
                      <m:t>: 4</m:t>
                    </m:r>
                    <m:r>
                      <a:rPr lang="en-GB" i="1" dirty="0">
                        <a:latin typeface="Cambria Math" panose="02040503050406030204" pitchFamily="18" charset="0"/>
                        <a:sym typeface="Wingdings" panose="05000000000000000000" pitchFamily="2" charset="2"/>
                      </a:rPr>
                      <m:t>𝑚𝑚</m:t>
                    </m:r>
                  </m:oMath>
                </a14:m>
                <a:endParaRPr lang="en-GB"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de-DE" b="0" i="1" smtClean="0">
                        <a:latin typeface="Cambria Math" panose="02040503050406030204" pitchFamily="18" charset="0"/>
                        <a:sym typeface="Wingdings" panose="05000000000000000000" pitchFamily="2" charset="2"/>
                      </a:rPr>
                      <m:t>𝐻</m:t>
                    </m:r>
                    <m:r>
                      <a:rPr lang="de-DE" b="0" i="1" smtClean="0">
                        <a:latin typeface="Cambria Math" panose="02040503050406030204" pitchFamily="18" charset="0"/>
                        <a:sym typeface="Wingdings" panose="05000000000000000000" pitchFamily="2" charset="2"/>
                      </a:rPr>
                      <m:t>ö</m:t>
                    </m:r>
                    <m:r>
                      <a:rPr lang="de-DE" b="0" i="1" smtClean="0">
                        <a:latin typeface="Cambria Math" panose="02040503050406030204" pitchFamily="18" charset="0"/>
                        <a:sym typeface="Wingdings" panose="05000000000000000000" pitchFamily="2" charset="2"/>
                      </a:rPr>
                      <m:t>h𝑒</m:t>
                    </m:r>
                    <m:r>
                      <a:rPr lang="de-DE" b="0" i="1" smtClean="0">
                        <a:latin typeface="Cambria Math" panose="02040503050406030204" pitchFamily="18" charset="0"/>
                        <a:sym typeface="Wingdings" panose="05000000000000000000" pitchFamily="2" charset="2"/>
                      </a:rPr>
                      <m:t> </m:t>
                    </m:r>
                    <m:sSub>
                      <m:sSubPr>
                        <m:ctrlPr>
                          <a:rPr lang="en-GB" i="1" smtClean="0">
                            <a:latin typeface="Cambria Math" panose="02040503050406030204" pitchFamily="18" charset="0"/>
                            <a:sym typeface="Wingdings" panose="05000000000000000000" pitchFamily="2" charset="2"/>
                          </a:rPr>
                        </m:ctrlPr>
                      </m:sSubPr>
                      <m:e>
                        <m:r>
                          <a:rPr lang="de-DE" b="0" i="1" smtClean="0">
                            <a:latin typeface="Cambria Math" panose="02040503050406030204" pitchFamily="18" charset="0"/>
                            <a:sym typeface="Wingdings" panose="05000000000000000000" pitchFamily="2" charset="2"/>
                          </a:rPr>
                          <m:t>h</m:t>
                        </m:r>
                      </m:e>
                      <m:sub>
                        <m:r>
                          <a:rPr lang="de-DE" b="0" i="1" smtClean="0">
                            <a:latin typeface="Cambria Math" panose="02040503050406030204" pitchFamily="18" charset="0"/>
                            <a:sym typeface="Wingdings" panose="05000000000000000000" pitchFamily="2" charset="2"/>
                          </a:rPr>
                          <m:t>𝑚𝑎𝑥</m:t>
                        </m:r>
                      </m:sub>
                    </m:sSub>
                    <m:r>
                      <a:rPr lang="de-DE" b="0" i="1" smtClean="0">
                        <a:latin typeface="Cambria Math" panose="02040503050406030204" pitchFamily="18" charset="0"/>
                        <a:sym typeface="Wingdings" panose="05000000000000000000" pitchFamily="2" charset="2"/>
                      </a:rPr>
                      <m:t>:29</m:t>
                    </m:r>
                    <m:r>
                      <a:rPr lang="de-DE" b="0" i="1" smtClean="0">
                        <a:latin typeface="Cambria Math" panose="02040503050406030204" pitchFamily="18" charset="0"/>
                        <a:sym typeface="Wingdings" panose="05000000000000000000" pitchFamily="2" charset="2"/>
                      </a:rPr>
                      <m:t>𝑚𝑚</m:t>
                    </m:r>
                  </m:oMath>
                </a14:m>
                <a:endParaRPr lang="de-DE" b="0" dirty="0">
                  <a:sym typeface="Wingdings" panose="05000000000000000000" pitchFamily="2" charset="2"/>
                </a:endParaRPr>
              </a:p>
              <a:p>
                <a:pPr marL="285750" indent="-285750">
                  <a:buFont typeface="Arial" panose="020B0604020202020204" pitchFamily="34" charset="0"/>
                  <a:buChar char="•"/>
                </a:pPr>
                <a14:m>
                  <m:oMath xmlns:m="http://schemas.openxmlformats.org/officeDocument/2006/math">
                    <m:r>
                      <a:rPr lang="en-GB" i="1" dirty="0" smtClean="0">
                        <a:latin typeface="Cambria Math" panose="02040503050406030204" pitchFamily="18" charset="0"/>
                        <a:sym typeface="Wingdings" panose="05000000000000000000" pitchFamily="2" charset="2"/>
                      </a:rPr>
                      <m:t>𝐷𝑒𝑐𝑘𝑒𝑙h</m:t>
                    </m:r>
                    <m:r>
                      <a:rPr lang="en-GB" i="1" dirty="0" smtClean="0">
                        <a:latin typeface="Cambria Math" panose="02040503050406030204" pitchFamily="18" charset="0"/>
                        <a:sym typeface="Wingdings" panose="05000000000000000000" pitchFamily="2" charset="2"/>
                      </a:rPr>
                      <m:t>ö</m:t>
                    </m:r>
                    <m:r>
                      <a:rPr lang="en-GB" i="1" dirty="0" smtClean="0">
                        <a:latin typeface="Cambria Math" panose="02040503050406030204" pitchFamily="18" charset="0"/>
                        <a:sym typeface="Wingdings" panose="05000000000000000000" pitchFamily="2" charset="2"/>
                      </a:rPr>
                      <m:t>h𝑒</m:t>
                    </m:r>
                    <m:r>
                      <a:rPr lang="en-GB" i="1" dirty="0">
                        <a:latin typeface="Cambria Math" panose="02040503050406030204" pitchFamily="18" charset="0"/>
                        <a:sym typeface="Wingdings" panose="05000000000000000000" pitchFamily="2" charset="2"/>
                      </a:rPr>
                      <m:t>: 10</m:t>
                    </m:r>
                    <m:r>
                      <a:rPr lang="en-GB" i="1" dirty="0">
                        <a:latin typeface="Cambria Math" panose="02040503050406030204" pitchFamily="18" charset="0"/>
                        <a:sym typeface="Wingdings" panose="05000000000000000000" pitchFamily="2" charset="2"/>
                      </a:rPr>
                      <m:t>𝑚𝑚</m:t>
                    </m:r>
                  </m:oMath>
                </a14:m>
                <a:endParaRPr lang="en-GB" dirty="0">
                  <a:sym typeface="Wingdings" panose="05000000000000000000" pitchFamily="2" charset="2"/>
                </a:endParaRPr>
              </a:p>
              <a:p>
                <a:endParaRPr lang="en-GB"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blipFill>
                <a:blip r:embed="rId3"/>
                <a:stretch>
                  <a:fillRect l="-409" t="-777"/>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853365" y="5047443"/>
            <a:ext cx="237566" cy="369332"/>
          </a:xfrm>
          <a:prstGeom prst="rect">
            <a:avLst/>
          </a:prstGeom>
        </p:spPr>
        <p:txBody>
          <a:bodyPr wrap="none">
            <a:spAutoFit/>
          </a:bodyPr>
          <a:lstStyle/>
          <a:p>
            <a:r>
              <a:rPr lang="en-GB" dirty="0"/>
              <a:t> </a:t>
            </a:r>
          </a:p>
        </p:txBody>
      </p:sp>
      <p:pic>
        <p:nvPicPr>
          <p:cNvPr id="9" name="Picture 6" descr="Fahrzeug-Inspektion, Computer-Icons Zug-Kontrollsystem - andere png  herunterladen - 845*372 - Kostenlos transparent Blau png Herunterladen.">
            <a:extLst>
              <a:ext uri="{FF2B5EF4-FFF2-40B4-BE49-F238E27FC236}">
                <a16:creationId xmlns:a16="http://schemas.microsoft.com/office/drawing/2014/main" id="{1616B2D6-8EF3-4F8F-BF90-6C685CFE31E6}"/>
              </a:ext>
            </a:extLst>
          </p:cNvPr>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
        <p:nvSpPr>
          <p:cNvPr id="34" name="Rechteck 33">
            <a:extLst>
              <a:ext uri="{FF2B5EF4-FFF2-40B4-BE49-F238E27FC236}">
                <a16:creationId xmlns:a16="http://schemas.microsoft.com/office/drawing/2014/main" id="{20012E29-4DB1-40CD-BA6D-77BCA7C0AE57}"/>
              </a:ext>
            </a:extLst>
          </p:cNvPr>
          <p:cNvSpPr/>
          <p:nvPr/>
        </p:nvSpPr>
        <p:spPr>
          <a:xfrm>
            <a:off x="2124541" y="3285710"/>
            <a:ext cx="87542" cy="2627625"/>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5" name="Rechteck 34">
            <a:extLst>
              <a:ext uri="{FF2B5EF4-FFF2-40B4-BE49-F238E27FC236}">
                <a16:creationId xmlns:a16="http://schemas.microsoft.com/office/drawing/2014/main" id="{00E23644-FF39-4B8D-81BA-D7C084F9CD42}"/>
              </a:ext>
            </a:extLst>
          </p:cNvPr>
          <p:cNvSpPr/>
          <p:nvPr/>
        </p:nvSpPr>
        <p:spPr>
          <a:xfrm>
            <a:off x="868241" y="3965610"/>
            <a:ext cx="963228" cy="3551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Lampe</a:t>
            </a:r>
          </a:p>
        </p:txBody>
      </p:sp>
      <p:sp>
        <p:nvSpPr>
          <p:cNvPr id="36" name="Rechteck 35">
            <a:extLst>
              <a:ext uri="{FF2B5EF4-FFF2-40B4-BE49-F238E27FC236}">
                <a16:creationId xmlns:a16="http://schemas.microsoft.com/office/drawing/2014/main" id="{2EAF53AE-B5E1-48DF-9124-54AB29B3B7AC}"/>
              </a:ext>
            </a:extLst>
          </p:cNvPr>
          <p:cNvSpPr/>
          <p:nvPr/>
        </p:nvSpPr>
        <p:spPr>
          <a:xfrm>
            <a:off x="2944492" y="3834665"/>
            <a:ext cx="523782" cy="1899822"/>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9E12A6A8-4F7C-4E43-BFAE-EC3BEFB0E8AB}"/>
              </a:ext>
            </a:extLst>
          </p:cNvPr>
          <p:cNvSpPr/>
          <p:nvPr/>
        </p:nvSpPr>
        <p:spPr>
          <a:xfrm>
            <a:off x="2944492" y="4320718"/>
            <a:ext cx="523782" cy="1411550"/>
          </a:xfrm>
          <a:prstGeom prst="rect">
            <a:avLst/>
          </a:prstGeom>
          <a:solidFill>
            <a:srgbClr val="FFC000"/>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8" name="Rechteck 37">
            <a:extLst>
              <a:ext uri="{FF2B5EF4-FFF2-40B4-BE49-F238E27FC236}">
                <a16:creationId xmlns:a16="http://schemas.microsoft.com/office/drawing/2014/main" id="{3B78C971-B4CD-4712-9A1B-6F81D95D181C}"/>
              </a:ext>
            </a:extLst>
          </p:cNvPr>
          <p:cNvSpPr/>
          <p:nvPr/>
        </p:nvSpPr>
        <p:spPr>
          <a:xfrm>
            <a:off x="2944492" y="3834665"/>
            <a:ext cx="523782" cy="45719"/>
          </a:xfrm>
          <a:prstGeom prst="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9" name="Rechteck 38">
            <a:extLst>
              <a:ext uri="{FF2B5EF4-FFF2-40B4-BE49-F238E27FC236}">
                <a16:creationId xmlns:a16="http://schemas.microsoft.com/office/drawing/2014/main" id="{6147B4C2-9C1C-40A7-B5DC-4B90D636623F}"/>
              </a:ext>
            </a:extLst>
          </p:cNvPr>
          <p:cNvSpPr/>
          <p:nvPr/>
        </p:nvSpPr>
        <p:spPr>
          <a:xfrm>
            <a:off x="2907649" y="5367725"/>
            <a:ext cx="45719" cy="39672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0" name="Rechteck 39">
            <a:extLst>
              <a:ext uri="{FF2B5EF4-FFF2-40B4-BE49-F238E27FC236}">
                <a16:creationId xmlns:a16="http://schemas.microsoft.com/office/drawing/2014/main" id="{B78D107A-395B-436F-B9C4-161C28AA2BC2}"/>
              </a:ext>
            </a:extLst>
          </p:cNvPr>
          <p:cNvSpPr/>
          <p:nvPr/>
        </p:nvSpPr>
        <p:spPr>
          <a:xfrm>
            <a:off x="3465834" y="5375214"/>
            <a:ext cx="45719" cy="39672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1" name="Rechteck 40">
            <a:extLst>
              <a:ext uri="{FF2B5EF4-FFF2-40B4-BE49-F238E27FC236}">
                <a16:creationId xmlns:a16="http://schemas.microsoft.com/office/drawing/2014/main" id="{592BF4C8-9CCF-4690-A18F-1F816C9C6EF5}"/>
              </a:ext>
            </a:extLst>
          </p:cNvPr>
          <p:cNvSpPr/>
          <p:nvPr/>
        </p:nvSpPr>
        <p:spPr>
          <a:xfrm rot="16200000">
            <a:off x="3183524" y="5479696"/>
            <a:ext cx="45719" cy="523781"/>
          </a:xfrm>
          <a:prstGeom prst="rect">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2" name="Rechteck 41">
            <a:extLst>
              <a:ext uri="{FF2B5EF4-FFF2-40B4-BE49-F238E27FC236}">
                <a16:creationId xmlns:a16="http://schemas.microsoft.com/office/drawing/2014/main" id="{3506F8D9-9723-4CCF-915F-BB9E18601F85}"/>
              </a:ext>
            </a:extLst>
          </p:cNvPr>
          <p:cNvSpPr/>
          <p:nvPr/>
        </p:nvSpPr>
        <p:spPr>
          <a:xfrm>
            <a:off x="2589385" y="5764446"/>
            <a:ext cx="1233996" cy="45719"/>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3" name="Ellipse 42">
            <a:extLst>
              <a:ext uri="{FF2B5EF4-FFF2-40B4-BE49-F238E27FC236}">
                <a16:creationId xmlns:a16="http://schemas.microsoft.com/office/drawing/2014/main" id="{B66E5760-A634-408B-B56B-2D885143214A}"/>
              </a:ext>
            </a:extLst>
          </p:cNvPr>
          <p:cNvSpPr/>
          <p:nvPr/>
        </p:nvSpPr>
        <p:spPr>
          <a:xfrm>
            <a:off x="2678162" y="5810165"/>
            <a:ext cx="97654" cy="99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4" name="Ellipse 43">
            <a:extLst>
              <a:ext uri="{FF2B5EF4-FFF2-40B4-BE49-F238E27FC236}">
                <a16:creationId xmlns:a16="http://schemas.microsoft.com/office/drawing/2014/main" id="{0FA18B51-2FDF-4865-B199-D8BF90DAF261}"/>
              </a:ext>
            </a:extLst>
          </p:cNvPr>
          <p:cNvSpPr/>
          <p:nvPr/>
        </p:nvSpPr>
        <p:spPr>
          <a:xfrm>
            <a:off x="3628626" y="5810165"/>
            <a:ext cx="97654" cy="99881"/>
          </a:xfrm>
          <a:prstGeom prst="ellips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6" name="Rechteck 45">
            <a:extLst>
              <a:ext uri="{FF2B5EF4-FFF2-40B4-BE49-F238E27FC236}">
                <a16:creationId xmlns:a16="http://schemas.microsoft.com/office/drawing/2014/main" id="{B0A68BFB-574F-4EF0-8631-1825BA425A25}"/>
              </a:ext>
            </a:extLst>
          </p:cNvPr>
          <p:cNvSpPr/>
          <p:nvPr/>
        </p:nvSpPr>
        <p:spPr>
          <a:xfrm>
            <a:off x="4340365" y="5244794"/>
            <a:ext cx="1528519" cy="3439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Lichtschranke</a:t>
            </a:r>
          </a:p>
        </p:txBody>
      </p:sp>
      <p:sp>
        <p:nvSpPr>
          <p:cNvPr id="47" name="Rechteck 46">
            <a:extLst>
              <a:ext uri="{FF2B5EF4-FFF2-40B4-BE49-F238E27FC236}">
                <a16:creationId xmlns:a16="http://schemas.microsoft.com/office/drawing/2014/main" id="{060BC8C8-8B26-463A-9D4E-1A56393825C6}"/>
              </a:ext>
            </a:extLst>
          </p:cNvPr>
          <p:cNvSpPr/>
          <p:nvPr/>
        </p:nvSpPr>
        <p:spPr>
          <a:xfrm>
            <a:off x="7815745" y="2985083"/>
            <a:ext cx="1233996" cy="2658676"/>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8" name="Ellipse 47">
            <a:extLst>
              <a:ext uri="{FF2B5EF4-FFF2-40B4-BE49-F238E27FC236}">
                <a16:creationId xmlns:a16="http://schemas.microsoft.com/office/drawing/2014/main" id="{61F441B0-CBA4-45A0-BC39-D71C8A657DA1}"/>
              </a:ext>
            </a:extLst>
          </p:cNvPr>
          <p:cNvSpPr/>
          <p:nvPr/>
        </p:nvSpPr>
        <p:spPr>
          <a:xfrm>
            <a:off x="8127230" y="3143297"/>
            <a:ext cx="636537" cy="62940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49" name="Ellipse 48">
            <a:extLst>
              <a:ext uri="{FF2B5EF4-FFF2-40B4-BE49-F238E27FC236}">
                <a16:creationId xmlns:a16="http://schemas.microsoft.com/office/drawing/2014/main" id="{D84ED7C9-E949-473B-BFD5-A61ECE4B7B69}"/>
              </a:ext>
            </a:extLst>
          </p:cNvPr>
          <p:cNvSpPr/>
          <p:nvPr/>
        </p:nvSpPr>
        <p:spPr>
          <a:xfrm>
            <a:off x="8184826" y="3210080"/>
            <a:ext cx="521343" cy="495842"/>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0" name="Ellipse 49">
            <a:extLst>
              <a:ext uri="{FF2B5EF4-FFF2-40B4-BE49-F238E27FC236}">
                <a16:creationId xmlns:a16="http://schemas.microsoft.com/office/drawing/2014/main" id="{9EA65B7B-15F4-49CC-8591-A21403F88936}"/>
              </a:ext>
            </a:extLst>
          </p:cNvPr>
          <p:cNvSpPr/>
          <p:nvPr/>
        </p:nvSpPr>
        <p:spPr>
          <a:xfrm>
            <a:off x="8127230" y="4943902"/>
            <a:ext cx="636537" cy="629409"/>
          </a:xfrm>
          <a:prstGeom prst="ellipse">
            <a:avLst/>
          </a:prstGeom>
          <a:solidFill>
            <a:schemeClr val="accent1">
              <a:lumMod val="60000"/>
              <a:lumOff val="40000"/>
            </a:schemeClr>
          </a:solidFill>
          <a:ln>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1" name="Ellipse 50">
            <a:extLst>
              <a:ext uri="{FF2B5EF4-FFF2-40B4-BE49-F238E27FC236}">
                <a16:creationId xmlns:a16="http://schemas.microsoft.com/office/drawing/2014/main" id="{B7180926-D57D-406A-BC7D-0DD2135BF1C7}"/>
              </a:ext>
            </a:extLst>
          </p:cNvPr>
          <p:cNvSpPr/>
          <p:nvPr/>
        </p:nvSpPr>
        <p:spPr>
          <a:xfrm>
            <a:off x="8184826" y="5010685"/>
            <a:ext cx="521343" cy="495842"/>
          </a:xfrm>
          <a:prstGeom prst="ellipse">
            <a:avLst/>
          </a:prstGeom>
          <a:solidFill>
            <a:schemeClr val="tx1">
              <a:lumMod val="50000"/>
              <a:lumOff val="50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2" name="Rechteck 51">
            <a:extLst>
              <a:ext uri="{FF2B5EF4-FFF2-40B4-BE49-F238E27FC236}">
                <a16:creationId xmlns:a16="http://schemas.microsoft.com/office/drawing/2014/main" id="{19E74BC5-BD83-4279-AA3B-C9BC2561A2B8}"/>
              </a:ext>
            </a:extLst>
          </p:cNvPr>
          <p:cNvSpPr/>
          <p:nvPr/>
        </p:nvSpPr>
        <p:spPr>
          <a:xfrm>
            <a:off x="9714564" y="3723152"/>
            <a:ext cx="1528519" cy="343961"/>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Lichtschranke</a:t>
            </a:r>
          </a:p>
        </p:txBody>
      </p:sp>
      <p:sp>
        <p:nvSpPr>
          <p:cNvPr id="53" name="Rechteck 52">
            <a:extLst>
              <a:ext uri="{FF2B5EF4-FFF2-40B4-BE49-F238E27FC236}">
                <a16:creationId xmlns:a16="http://schemas.microsoft.com/office/drawing/2014/main" id="{BA71C34D-9DFA-489B-ADE4-93A01BFCD25E}"/>
              </a:ext>
            </a:extLst>
          </p:cNvPr>
          <p:cNvSpPr/>
          <p:nvPr/>
        </p:nvSpPr>
        <p:spPr>
          <a:xfrm>
            <a:off x="9917772" y="3305485"/>
            <a:ext cx="331746" cy="298328"/>
          </a:xfrm>
          <a:prstGeom prst="rect">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4" name="Flussdiagramm: Manuelle Verarbeitung 53">
            <a:extLst>
              <a:ext uri="{FF2B5EF4-FFF2-40B4-BE49-F238E27FC236}">
                <a16:creationId xmlns:a16="http://schemas.microsoft.com/office/drawing/2014/main" id="{B1A7C7AE-9817-4CD1-8C2D-049028BE80DB}"/>
              </a:ext>
            </a:extLst>
          </p:cNvPr>
          <p:cNvSpPr/>
          <p:nvPr/>
        </p:nvSpPr>
        <p:spPr>
          <a:xfrm rot="16200000">
            <a:off x="9573913" y="3354831"/>
            <a:ext cx="484512" cy="203210"/>
          </a:xfrm>
          <a:prstGeom prst="flowChartManualOperation">
            <a:avLst/>
          </a:prstGeom>
          <a:solidFill>
            <a:schemeClr val="bg1">
              <a:lumMod val="8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5" name="Rechteck 54">
            <a:extLst>
              <a:ext uri="{FF2B5EF4-FFF2-40B4-BE49-F238E27FC236}">
                <a16:creationId xmlns:a16="http://schemas.microsoft.com/office/drawing/2014/main" id="{5EB708CD-5D07-4F0C-AD3B-AB5BF656E350}"/>
              </a:ext>
            </a:extLst>
          </p:cNvPr>
          <p:cNvSpPr/>
          <p:nvPr/>
        </p:nvSpPr>
        <p:spPr>
          <a:xfrm>
            <a:off x="7160199" y="2874837"/>
            <a:ext cx="97654" cy="1610780"/>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6" name="Rechteck 55">
            <a:extLst>
              <a:ext uri="{FF2B5EF4-FFF2-40B4-BE49-F238E27FC236}">
                <a16:creationId xmlns:a16="http://schemas.microsoft.com/office/drawing/2014/main" id="{7EF91536-4313-4DC2-AC80-2C11DA770520}"/>
              </a:ext>
            </a:extLst>
          </p:cNvPr>
          <p:cNvSpPr/>
          <p:nvPr/>
        </p:nvSpPr>
        <p:spPr>
          <a:xfrm>
            <a:off x="5897013" y="3248705"/>
            <a:ext cx="963228" cy="355108"/>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Lampe</a:t>
            </a:r>
          </a:p>
        </p:txBody>
      </p:sp>
      <p:sp>
        <p:nvSpPr>
          <p:cNvPr id="57" name="Rechteck 56">
            <a:extLst>
              <a:ext uri="{FF2B5EF4-FFF2-40B4-BE49-F238E27FC236}">
                <a16:creationId xmlns:a16="http://schemas.microsoft.com/office/drawing/2014/main" id="{B14F8A7A-6B10-477F-BC68-F15E8D0617AA}"/>
              </a:ext>
            </a:extLst>
          </p:cNvPr>
          <p:cNvSpPr/>
          <p:nvPr/>
        </p:nvSpPr>
        <p:spPr>
          <a:xfrm rot="19623272">
            <a:off x="7534568" y="1666048"/>
            <a:ext cx="1233996" cy="1398930"/>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60" name="Flussdiagramm: Manuelle Verarbeitung 59">
            <a:extLst>
              <a:ext uri="{FF2B5EF4-FFF2-40B4-BE49-F238E27FC236}">
                <a16:creationId xmlns:a16="http://schemas.microsoft.com/office/drawing/2014/main" id="{00A155A7-E435-4F04-A454-37451DD15105}"/>
              </a:ext>
            </a:extLst>
          </p:cNvPr>
          <p:cNvSpPr/>
          <p:nvPr/>
        </p:nvSpPr>
        <p:spPr>
          <a:xfrm rot="16200000">
            <a:off x="4149504" y="3914261"/>
            <a:ext cx="933898" cy="552176"/>
          </a:xfrm>
          <a:prstGeom prst="flowChartManualOperation">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59" name="Rechteck 58">
            <a:extLst>
              <a:ext uri="{FF2B5EF4-FFF2-40B4-BE49-F238E27FC236}">
                <a16:creationId xmlns:a16="http://schemas.microsoft.com/office/drawing/2014/main" id="{B10AA336-AB39-4FE6-BE29-8739B209DE94}"/>
              </a:ext>
            </a:extLst>
          </p:cNvPr>
          <p:cNvSpPr/>
          <p:nvPr/>
        </p:nvSpPr>
        <p:spPr>
          <a:xfrm>
            <a:off x="4709616" y="3900148"/>
            <a:ext cx="901442" cy="575028"/>
          </a:xfrm>
          <a:prstGeom prst="rect">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Kamera</a:t>
            </a:r>
          </a:p>
        </p:txBody>
      </p:sp>
      <p:sp>
        <p:nvSpPr>
          <p:cNvPr id="10" name="Textfeld 9">
            <a:extLst>
              <a:ext uri="{FF2B5EF4-FFF2-40B4-BE49-F238E27FC236}">
                <a16:creationId xmlns:a16="http://schemas.microsoft.com/office/drawing/2014/main" id="{CF185537-925A-4218-B3F0-3C1C379717BC}"/>
              </a:ext>
            </a:extLst>
          </p:cNvPr>
          <p:cNvSpPr txBox="1"/>
          <p:nvPr/>
        </p:nvSpPr>
        <p:spPr>
          <a:xfrm rot="16200000">
            <a:off x="2349415" y="3795225"/>
            <a:ext cx="901441" cy="369332"/>
          </a:xfrm>
          <a:prstGeom prst="rect">
            <a:avLst/>
          </a:prstGeom>
          <a:noFill/>
        </p:spPr>
        <p:txBody>
          <a:bodyPr wrap="square" rtlCol="0">
            <a:spAutoFit/>
          </a:bodyPr>
          <a:lstStyle/>
          <a:p>
            <a:r>
              <a:rPr lang="de-DE" dirty="0"/>
              <a:t>| h  |</a:t>
            </a:r>
          </a:p>
        </p:txBody>
      </p:sp>
      <p:sp>
        <p:nvSpPr>
          <p:cNvPr id="45" name="Textfeld 44">
            <a:extLst>
              <a:ext uri="{FF2B5EF4-FFF2-40B4-BE49-F238E27FC236}">
                <a16:creationId xmlns:a16="http://schemas.microsoft.com/office/drawing/2014/main" id="{E4563351-96A2-4B45-9475-DF6730466351}"/>
              </a:ext>
            </a:extLst>
          </p:cNvPr>
          <p:cNvSpPr txBox="1"/>
          <p:nvPr/>
        </p:nvSpPr>
        <p:spPr>
          <a:xfrm>
            <a:off x="7267507" y="1379799"/>
            <a:ext cx="474810" cy="369332"/>
          </a:xfrm>
          <a:prstGeom prst="rect">
            <a:avLst/>
          </a:prstGeom>
          <a:noFill/>
        </p:spPr>
        <p:txBody>
          <a:bodyPr wrap="none" rtlCol="0">
            <a:spAutoFit/>
          </a:bodyPr>
          <a:lstStyle/>
          <a:p>
            <a:r>
              <a:rPr lang="de-DE" dirty="0" err="1"/>
              <a:t>i.o</a:t>
            </a:r>
            <a:r>
              <a:rPr lang="de-DE" dirty="0"/>
              <a:t>.</a:t>
            </a:r>
            <a:endParaRPr lang="en-GB" dirty="0"/>
          </a:p>
        </p:txBody>
      </p:sp>
      <p:sp>
        <p:nvSpPr>
          <p:cNvPr id="61" name="Textfeld 60">
            <a:extLst>
              <a:ext uri="{FF2B5EF4-FFF2-40B4-BE49-F238E27FC236}">
                <a16:creationId xmlns:a16="http://schemas.microsoft.com/office/drawing/2014/main" id="{AD5B3B03-A18E-4789-B10D-E42807CFFDF7}"/>
              </a:ext>
            </a:extLst>
          </p:cNvPr>
          <p:cNvSpPr txBox="1"/>
          <p:nvPr/>
        </p:nvSpPr>
        <p:spPr>
          <a:xfrm>
            <a:off x="9311598" y="1379799"/>
            <a:ext cx="543739" cy="369332"/>
          </a:xfrm>
          <a:prstGeom prst="rect">
            <a:avLst/>
          </a:prstGeom>
          <a:noFill/>
        </p:spPr>
        <p:txBody>
          <a:bodyPr wrap="none" rtlCol="0">
            <a:spAutoFit/>
          </a:bodyPr>
          <a:lstStyle/>
          <a:p>
            <a:r>
              <a:rPr lang="de-DE" dirty="0" err="1"/>
              <a:t>n.o</a:t>
            </a:r>
            <a:r>
              <a:rPr lang="de-DE" dirty="0"/>
              <a:t>.</a:t>
            </a:r>
            <a:endParaRPr lang="en-GB" dirty="0"/>
          </a:p>
        </p:txBody>
      </p:sp>
    </p:spTree>
    <p:extLst>
      <p:ext uri="{BB962C8B-B14F-4D97-AF65-F5344CB8AC3E}">
        <p14:creationId xmlns:p14="http://schemas.microsoft.com/office/powerpoint/2010/main" val="41196595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System- und Softwaremodel</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8086953" y="2300440"/>
            <a:ext cx="237566" cy="369332"/>
          </a:xfrm>
          <a:prstGeom prst="rect">
            <a:avLst/>
          </a:prstGeom>
        </p:spPr>
        <p:txBody>
          <a:bodyPr wrap="none">
            <a:spAutoFit/>
          </a:bodyPr>
          <a:lstStyle/>
          <a:p>
            <a:r>
              <a:rPr lang="en-GB" dirty="0"/>
              <a:t> </a:t>
            </a:r>
          </a:p>
        </p:txBody>
      </p:sp>
      <p:sp>
        <p:nvSpPr>
          <p:cNvPr id="8" name="Rechteck 7">
            <a:extLst>
              <a:ext uri="{FF2B5EF4-FFF2-40B4-BE49-F238E27FC236}">
                <a16:creationId xmlns:a16="http://schemas.microsoft.com/office/drawing/2014/main" id="{883B292A-0A49-4370-B1B4-4E7A6CE42B15}"/>
              </a:ext>
            </a:extLst>
          </p:cNvPr>
          <p:cNvSpPr/>
          <p:nvPr/>
        </p:nvSpPr>
        <p:spPr>
          <a:xfrm>
            <a:off x="3468655" y="1372023"/>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hteck 8">
            <a:extLst>
              <a:ext uri="{FF2B5EF4-FFF2-40B4-BE49-F238E27FC236}">
                <a16:creationId xmlns:a16="http://schemas.microsoft.com/office/drawing/2014/main" id="{B8117660-45F7-42AE-B7A3-804D2011E270}"/>
              </a:ext>
            </a:extLst>
          </p:cNvPr>
          <p:cNvSpPr/>
          <p:nvPr/>
        </p:nvSpPr>
        <p:spPr>
          <a:xfrm>
            <a:off x="3468654" y="1982078"/>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hteck 9">
            <a:extLst>
              <a:ext uri="{FF2B5EF4-FFF2-40B4-BE49-F238E27FC236}">
                <a16:creationId xmlns:a16="http://schemas.microsoft.com/office/drawing/2014/main" id="{DEE86E6F-56FE-4BB3-9625-821297F75A33}"/>
              </a:ext>
            </a:extLst>
          </p:cNvPr>
          <p:cNvSpPr/>
          <p:nvPr/>
        </p:nvSpPr>
        <p:spPr>
          <a:xfrm>
            <a:off x="3468654"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hteck 10">
            <a:extLst>
              <a:ext uri="{FF2B5EF4-FFF2-40B4-BE49-F238E27FC236}">
                <a16:creationId xmlns:a16="http://schemas.microsoft.com/office/drawing/2014/main" id="{3211E7D3-4E3D-4DA0-B17C-A62D07299AD4}"/>
              </a:ext>
            </a:extLst>
          </p:cNvPr>
          <p:cNvSpPr/>
          <p:nvPr/>
        </p:nvSpPr>
        <p:spPr>
          <a:xfrm>
            <a:off x="5892385" y="1363175"/>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KAMERA</a:t>
            </a:r>
            <a:endParaRPr lang="en-GB" dirty="0"/>
          </a:p>
        </p:txBody>
      </p:sp>
      <p:sp>
        <p:nvSpPr>
          <p:cNvPr id="12" name="Rechteck 11">
            <a:extLst>
              <a:ext uri="{FF2B5EF4-FFF2-40B4-BE49-F238E27FC236}">
                <a16:creationId xmlns:a16="http://schemas.microsoft.com/office/drawing/2014/main" id="{1E92EA05-CD42-46E7-BE46-C2B3250967A9}"/>
              </a:ext>
            </a:extLst>
          </p:cNvPr>
          <p:cNvSpPr/>
          <p:nvPr/>
        </p:nvSpPr>
        <p:spPr>
          <a:xfrm>
            <a:off x="5892385" y="3283558"/>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Lichtschranke</a:t>
            </a:r>
            <a:endParaRPr lang="en-GB" dirty="0"/>
          </a:p>
        </p:txBody>
      </p:sp>
      <p:sp>
        <p:nvSpPr>
          <p:cNvPr id="13" name="Rechteck 12">
            <a:extLst>
              <a:ext uri="{FF2B5EF4-FFF2-40B4-BE49-F238E27FC236}">
                <a16:creationId xmlns:a16="http://schemas.microsoft.com/office/drawing/2014/main" id="{4FA1A5A7-4244-4F18-836A-A75CC177795A}"/>
              </a:ext>
            </a:extLst>
          </p:cNvPr>
          <p:cNvSpPr/>
          <p:nvPr/>
        </p:nvSpPr>
        <p:spPr>
          <a:xfrm>
            <a:off x="8928547" y="1363176"/>
            <a:ext cx="2307772" cy="636284"/>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14" name="Pfeil: nach rechts 13">
            <a:extLst>
              <a:ext uri="{FF2B5EF4-FFF2-40B4-BE49-F238E27FC236}">
                <a16:creationId xmlns:a16="http://schemas.microsoft.com/office/drawing/2014/main" id="{03355A7C-3322-4845-B62C-C85680E7ED56}"/>
              </a:ext>
            </a:extLst>
          </p:cNvPr>
          <p:cNvSpPr/>
          <p:nvPr/>
        </p:nvSpPr>
        <p:spPr>
          <a:xfrm rot="16200000">
            <a:off x="6123081" y="2594365"/>
            <a:ext cx="1210839" cy="132899"/>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Pfeil: nach rechts 14">
            <a:extLst>
              <a:ext uri="{FF2B5EF4-FFF2-40B4-BE49-F238E27FC236}">
                <a16:creationId xmlns:a16="http://schemas.microsoft.com/office/drawing/2014/main" id="{6B1E6279-827D-4F30-9BF9-D3906615A16C}"/>
              </a:ext>
            </a:extLst>
          </p:cNvPr>
          <p:cNvSpPr/>
          <p:nvPr/>
        </p:nvSpPr>
        <p:spPr>
          <a:xfrm>
            <a:off x="7606373" y="1609729"/>
            <a:ext cx="1243799"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Rechteck 15">
            <a:extLst>
              <a:ext uri="{FF2B5EF4-FFF2-40B4-BE49-F238E27FC236}">
                <a16:creationId xmlns:a16="http://schemas.microsoft.com/office/drawing/2014/main" id="{217745A3-D359-4C5A-A6AD-7ABDE7F9BEC9}"/>
              </a:ext>
            </a:extLst>
          </p:cNvPr>
          <p:cNvSpPr/>
          <p:nvPr/>
        </p:nvSpPr>
        <p:spPr>
          <a:xfrm>
            <a:off x="8928547" y="2439529"/>
            <a:ext cx="2307772" cy="148031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a:solidFill>
                  <a:schemeClr val="tx1"/>
                </a:solidFill>
              </a:rPr>
              <a:t>Kantendetektion</a:t>
            </a:r>
            <a:endParaRPr lang="en-GB" dirty="0">
              <a:solidFill>
                <a:schemeClr val="tx1"/>
              </a:solidFill>
            </a:endParaRPr>
          </a:p>
        </p:txBody>
      </p:sp>
      <p:sp>
        <p:nvSpPr>
          <p:cNvPr id="17" name="Rechteck 16">
            <a:extLst>
              <a:ext uri="{FF2B5EF4-FFF2-40B4-BE49-F238E27FC236}">
                <a16:creationId xmlns:a16="http://schemas.microsoft.com/office/drawing/2014/main" id="{5F276060-150A-40A4-9E96-FE8C4E3FF455}"/>
              </a:ext>
            </a:extLst>
          </p:cNvPr>
          <p:cNvSpPr/>
          <p:nvPr/>
        </p:nvSpPr>
        <p:spPr>
          <a:xfrm>
            <a:off x="9712318" y="2861511"/>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Rechteck 17">
            <a:extLst>
              <a:ext uri="{FF2B5EF4-FFF2-40B4-BE49-F238E27FC236}">
                <a16:creationId xmlns:a16="http://schemas.microsoft.com/office/drawing/2014/main" id="{CE38F583-CD68-4455-8652-C27A8DDC779D}"/>
              </a:ext>
            </a:extLst>
          </p:cNvPr>
          <p:cNvSpPr/>
          <p:nvPr/>
        </p:nvSpPr>
        <p:spPr>
          <a:xfrm>
            <a:off x="9712318" y="3438077"/>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1137CA11-5F08-48C2-AF36-AF7657A2FFFF}"/>
              </a:ext>
            </a:extLst>
          </p:cNvPr>
          <p:cNvSpPr/>
          <p:nvPr/>
        </p:nvSpPr>
        <p:spPr>
          <a:xfrm>
            <a:off x="8928547" y="4341824"/>
            <a:ext cx="2307772" cy="1520608"/>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de-DE" dirty="0" err="1">
                <a:solidFill>
                  <a:schemeClr val="tx1"/>
                </a:solidFill>
              </a:rPr>
              <a:t>Floodfill</a:t>
            </a:r>
            <a:endParaRPr lang="en-GB" dirty="0">
              <a:solidFill>
                <a:schemeClr val="tx1"/>
              </a:solidFill>
            </a:endParaRPr>
          </a:p>
        </p:txBody>
      </p:sp>
      <p:sp>
        <p:nvSpPr>
          <p:cNvPr id="20" name="Rechteck 19">
            <a:extLst>
              <a:ext uri="{FF2B5EF4-FFF2-40B4-BE49-F238E27FC236}">
                <a16:creationId xmlns:a16="http://schemas.microsoft.com/office/drawing/2014/main" id="{C6870526-653F-4D42-AE25-F5DBFEB5F240}"/>
              </a:ext>
            </a:extLst>
          </p:cNvPr>
          <p:cNvSpPr/>
          <p:nvPr/>
        </p:nvSpPr>
        <p:spPr>
          <a:xfrm>
            <a:off x="9711336" y="4888755"/>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 name="Rechteck 20">
            <a:extLst>
              <a:ext uri="{FF2B5EF4-FFF2-40B4-BE49-F238E27FC236}">
                <a16:creationId xmlns:a16="http://schemas.microsoft.com/office/drawing/2014/main" id="{C8BA1B1A-3F24-48F6-82C9-E44C231BACBC}"/>
              </a:ext>
            </a:extLst>
          </p:cNvPr>
          <p:cNvSpPr/>
          <p:nvPr/>
        </p:nvSpPr>
        <p:spPr>
          <a:xfrm>
            <a:off x="9711336" y="5465321"/>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 name="Rechteck 21">
            <a:extLst>
              <a:ext uri="{FF2B5EF4-FFF2-40B4-BE49-F238E27FC236}">
                <a16:creationId xmlns:a16="http://schemas.microsoft.com/office/drawing/2014/main" id="{682746AA-FABA-4467-811C-ACECC9B9EB4A}"/>
              </a:ext>
            </a:extLst>
          </p:cNvPr>
          <p:cNvSpPr/>
          <p:nvPr/>
        </p:nvSpPr>
        <p:spPr>
          <a:xfrm>
            <a:off x="9711336" y="4978394"/>
            <a:ext cx="740229" cy="484846"/>
          </a:xfrm>
          <a:prstGeom prst="rect">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Pfeil: nach rechts 22">
            <a:extLst>
              <a:ext uri="{FF2B5EF4-FFF2-40B4-BE49-F238E27FC236}">
                <a16:creationId xmlns:a16="http://schemas.microsoft.com/office/drawing/2014/main" id="{BA45C0A1-0A40-4F10-9C05-A34D8021C2C3}"/>
              </a:ext>
            </a:extLst>
          </p:cNvPr>
          <p:cNvSpPr/>
          <p:nvPr/>
        </p:nvSpPr>
        <p:spPr>
          <a:xfrm rot="5400000">
            <a:off x="9880199" y="2151496"/>
            <a:ext cx="367993" cy="132898"/>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Pfeil: nach rechts 23">
            <a:extLst>
              <a:ext uri="{FF2B5EF4-FFF2-40B4-BE49-F238E27FC236}">
                <a16:creationId xmlns:a16="http://schemas.microsoft.com/office/drawing/2014/main" id="{38E95E89-3B3D-425D-8F7B-234F82CABC6F}"/>
              </a:ext>
            </a:extLst>
          </p:cNvPr>
          <p:cNvSpPr/>
          <p:nvPr/>
        </p:nvSpPr>
        <p:spPr>
          <a:xfrm rot="5400000">
            <a:off x="9879646" y="4077625"/>
            <a:ext cx="371192" cy="130805"/>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hteck 25">
            <a:extLst>
              <a:ext uri="{FF2B5EF4-FFF2-40B4-BE49-F238E27FC236}">
                <a16:creationId xmlns:a16="http://schemas.microsoft.com/office/drawing/2014/main" id="{80A331C2-866B-4556-888D-1ED2CD526BF5}"/>
              </a:ext>
            </a:extLst>
          </p:cNvPr>
          <p:cNvSpPr/>
          <p:nvPr/>
        </p:nvSpPr>
        <p:spPr>
          <a:xfrm>
            <a:off x="5889688" y="4748112"/>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SPS</a:t>
            </a:r>
            <a:endParaRPr lang="en-GB" dirty="0"/>
          </a:p>
        </p:txBody>
      </p:sp>
      <p:sp>
        <p:nvSpPr>
          <p:cNvPr id="27" name="Pfeil: nach rechts 26">
            <a:extLst>
              <a:ext uri="{FF2B5EF4-FFF2-40B4-BE49-F238E27FC236}">
                <a16:creationId xmlns:a16="http://schemas.microsoft.com/office/drawing/2014/main" id="{13195D82-E6B2-4C72-94DC-BEEC56BC6147}"/>
              </a:ext>
            </a:extLst>
          </p:cNvPr>
          <p:cNvSpPr/>
          <p:nvPr/>
        </p:nvSpPr>
        <p:spPr>
          <a:xfrm rot="10800000">
            <a:off x="7591876" y="5001565"/>
            <a:ext cx="1243799"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hteck 27">
            <a:extLst>
              <a:ext uri="{FF2B5EF4-FFF2-40B4-BE49-F238E27FC236}">
                <a16:creationId xmlns:a16="http://schemas.microsoft.com/office/drawing/2014/main" id="{BDF980D4-114A-4FD5-8960-7AA227BDDA65}"/>
              </a:ext>
            </a:extLst>
          </p:cNvPr>
          <p:cNvSpPr/>
          <p:nvPr/>
        </p:nvSpPr>
        <p:spPr>
          <a:xfrm>
            <a:off x="3446098" y="4752136"/>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Weiche</a:t>
            </a:r>
            <a:endParaRPr lang="en-GB" dirty="0"/>
          </a:p>
        </p:txBody>
      </p:sp>
      <p:sp>
        <p:nvSpPr>
          <p:cNvPr id="29" name="Pfeil: nach rechts 28">
            <a:extLst>
              <a:ext uri="{FF2B5EF4-FFF2-40B4-BE49-F238E27FC236}">
                <a16:creationId xmlns:a16="http://schemas.microsoft.com/office/drawing/2014/main" id="{B81C698E-D335-4EC7-94E7-F62D6FB0A375}"/>
              </a:ext>
            </a:extLst>
          </p:cNvPr>
          <p:cNvSpPr/>
          <p:nvPr/>
        </p:nvSpPr>
        <p:spPr>
          <a:xfrm rot="10800000">
            <a:off x="5146511" y="5001565"/>
            <a:ext cx="718616" cy="129377"/>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hteck 29">
            <a:extLst>
              <a:ext uri="{FF2B5EF4-FFF2-40B4-BE49-F238E27FC236}">
                <a16:creationId xmlns:a16="http://schemas.microsoft.com/office/drawing/2014/main" id="{33548B12-FD23-493A-B973-23A7E2684B62}"/>
              </a:ext>
            </a:extLst>
          </p:cNvPr>
          <p:cNvSpPr/>
          <p:nvPr/>
        </p:nvSpPr>
        <p:spPr>
          <a:xfrm>
            <a:off x="2665336" y="1305257"/>
            <a:ext cx="245404" cy="2652174"/>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 name="Rechteck 30">
            <a:extLst>
              <a:ext uri="{FF2B5EF4-FFF2-40B4-BE49-F238E27FC236}">
                <a16:creationId xmlns:a16="http://schemas.microsoft.com/office/drawing/2014/main" id="{0130787F-BB57-40AC-A341-620EDC96E467}"/>
              </a:ext>
            </a:extLst>
          </p:cNvPr>
          <p:cNvSpPr/>
          <p:nvPr/>
        </p:nvSpPr>
        <p:spPr>
          <a:xfrm>
            <a:off x="837629" y="1452683"/>
            <a:ext cx="1677626" cy="63628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Lampe</a:t>
            </a:r>
            <a:endParaRPr lang="en-GB" dirty="0"/>
          </a:p>
        </p:txBody>
      </p:sp>
      <p:pic>
        <p:nvPicPr>
          <p:cNvPr id="33" name="Picture 6" descr="Fahrzeug-Inspektion, Computer-Icons Zug-Kontrollsystem - andere png  herunterladen - 845*372 - Kostenlos transparent Blau png Herunterladen.">
            <a:extLst>
              <a:ext uri="{FF2B5EF4-FFF2-40B4-BE49-F238E27FC236}">
                <a16:creationId xmlns:a16="http://schemas.microsoft.com/office/drawing/2014/main" id="{C1CF6E12-9EBB-42D4-8897-13ECCDE8AD13}"/>
              </a:ext>
            </a:extLst>
          </p:cNvPr>
          <p:cNvPicPr>
            <a:picLocks noChangeAspect="1" noChangeArrowheads="1"/>
          </p:cNvPicPr>
          <p:nvPr/>
        </p:nvPicPr>
        <p:blipFill>
          <a:blip r:embed="rId3">
            <a:biLevel thresh="75000"/>
            <a:extLst>
              <a:ext uri="{BEBA8EAE-BF5A-486C-A8C5-ECC9F3942E4B}">
                <a14:imgProps xmlns:a14="http://schemas.microsoft.com/office/drawing/2010/main">
                  <a14:imgLayer r:embed="rId4">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53558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Kameraauslegung</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a:xfrm>
                <a:off x="815413" y="1284989"/>
                <a:ext cx="10439400" cy="4705144"/>
              </a:xfrm>
            </p:spPr>
            <p:txBody>
              <a:bodyPr/>
              <a:lstStyle/>
              <a:p>
                <a:pPr marL="342900" indent="-342900">
                  <a:buFont typeface="+mj-lt"/>
                  <a:buAutoNum type="arabicPeriod"/>
                </a:pPr>
                <a14:m>
                  <m:oMath xmlns:m="http://schemas.openxmlformats.org/officeDocument/2006/math">
                    <m:r>
                      <a:rPr lang="de-DE" b="0" i="1" smtClean="0">
                        <a:latin typeface="Cambria Math" panose="02040503050406030204" pitchFamily="18" charset="0"/>
                      </a:rPr>
                      <m:t>𝑁𝑎</m:t>
                    </m:r>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3∗230</m:t>
                        </m:r>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=90 </m:t>
                    </m:r>
                    <m:r>
                      <a:rPr lang="de-DE" b="0" i="1" smtClean="0">
                        <a:latin typeface="Cambria Math" panose="02040503050406030204" pitchFamily="18" charset="0"/>
                      </a:rPr>
                      <m:t>𝑝𝑥</m:t>
                    </m:r>
                    <m:r>
                      <a:rPr lang="de-DE" b="0" i="1" smtClean="0">
                        <a:latin typeface="Cambria Math" panose="02040503050406030204" pitchFamily="18" charset="0"/>
                      </a:rPr>
                      <m:t> </m:t>
                    </m:r>
                  </m:oMath>
                </a14:m>
                <a:endParaRPr lang="de-DE" b="0" dirty="0"/>
              </a:p>
              <a:p>
                <a:pPr marL="342900" indent="-342900">
                  <a:buFont typeface="+mj-lt"/>
                  <a:buAutoNum type="arabicPeriod"/>
                </a:pPr>
                <a:r>
                  <a:rPr lang="de-DE" b="1" u="sng" dirty="0"/>
                  <a:t>Allied Vision Mako-Kamera CP90-3-M/C-540</a:t>
                </a:r>
              </a:p>
              <a:p>
                <a:pPr marL="342900" indent="-342900">
                  <a:buFont typeface="+mj-lt"/>
                  <a:buAutoNum type="arabicPeriod"/>
                </a:pPr>
                <a:r>
                  <a:rPr lang="de-DE" dirty="0"/>
                  <a:t>CMOS-Sensor in Farbe mit Global </a:t>
                </a:r>
                <a:r>
                  <a:rPr lang="de-DE" dirty="0" err="1"/>
                  <a:t>Shutter</a:t>
                </a:r>
                <a:endParaRPr lang="de-DE" dirty="0"/>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𝑠𝑝𝑥</m:t>
                    </m:r>
                    <m:r>
                      <a:rPr lang="de-DE" b="0" i="1" smtClean="0">
                        <a:latin typeface="Cambria Math" panose="02040503050406030204" pitchFamily="18" charset="0"/>
                      </a:rPr>
                      <m:t>=6,9</m:t>
                    </m:r>
                    <m:r>
                      <m:rPr>
                        <m:nor/>
                      </m:rPr>
                      <a:rPr lang="de-DE" dirty="0" smtClean="0"/>
                      <m:t>µ</m:t>
                    </m:r>
                    <m:r>
                      <m:rPr>
                        <m:nor/>
                      </m:rPr>
                      <a:rPr lang="de-DE" dirty="0" smtClean="0"/>
                      <m:t>m</m:t>
                    </m:r>
                    <m:r>
                      <a:rPr lang="de-DE" b="0" i="1" dirty="0" smtClean="0">
                        <a:latin typeface="Cambria Math" panose="02040503050406030204" pitchFamily="18" charset="0"/>
                      </a:rPr>
                      <m:t>,  </m:t>
                    </m:r>
                    <m:r>
                      <a:rPr lang="de-DE" b="0" i="1" smtClean="0">
                        <a:latin typeface="Cambria Math" panose="02040503050406030204" pitchFamily="18" charset="0"/>
                      </a:rPr>
                      <m:t>𝑁𝑎</m:t>
                    </m:r>
                    <m:r>
                      <a:rPr lang="de-DE" b="0" i="1" smtClean="0">
                        <a:latin typeface="Cambria Math" panose="02040503050406030204" pitchFamily="18" charset="0"/>
                      </a:rPr>
                      <m:t>=544</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𝑁𝑏</m:t>
                    </m:r>
                    <m:r>
                      <a:rPr lang="de-DE" b="0" i="1" smtClean="0">
                        <a:latin typeface="Cambria Math" panose="02040503050406030204" pitchFamily="18" charset="0"/>
                      </a:rPr>
                      <m:t>=728</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𝐴𝑢𝑓𝑙</m:t>
                    </m:r>
                    <m:r>
                      <a:rPr lang="de-DE" b="0" i="1" smtClean="0">
                        <a:latin typeface="Cambria Math" panose="02040503050406030204" pitchFamily="18" charset="0"/>
                      </a:rPr>
                      <m:t>ö</m:t>
                    </m:r>
                    <m:r>
                      <a:rPr lang="de-DE" b="0" i="1" smtClean="0">
                        <a:latin typeface="Cambria Math" panose="02040503050406030204" pitchFamily="18" charset="0"/>
                      </a:rPr>
                      <m:t>𝑠𝑢𝑛𝑔</m:t>
                    </m:r>
                    <m:r>
                      <a:rPr lang="de-DE" b="0" i="1" smtClean="0">
                        <a:latin typeface="Cambria Math" panose="02040503050406030204" pitchFamily="18" charset="0"/>
                      </a:rPr>
                      <m:t>=0,4</m:t>
                    </m:r>
                    <m:r>
                      <a:rPr lang="de-DE" b="0" i="1" smtClean="0">
                        <a:latin typeface="Cambria Math" panose="02040503050406030204" pitchFamily="18" charset="0"/>
                      </a:rPr>
                      <m:t>𝑀𝑝𝑥</m:t>
                    </m:r>
                  </m:oMath>
                </a14:m>
                <a:endParaRPr lang="de-DE" dirty="0"/>
              </a:p>
              <a:p>
                <a:pPr marL="342900" indent="-342900">
                  <a:buFont typeface="+mj-lt"/>
                  <a:buAutoNum type="arabicPeriod"/>
                </a:pPr>
                <a14:m>
                  <m:oMath xmlns:m="http://schemas.openxmlformats.org/officeDocument/2006/math">
                    <m:r>
                      <m:rPr>
                        <m:sty m:val="p"/>
                      </m:rPr>
                      <a:rPr lang="el-GR" i="1" smtClean="0">
                        <a:latin typeface="Cambria Math" panose="02040503050406030204" pitchFamily="18" charset="0"/>
                      </a:rPr>
                      <m:t>β</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𝑠𝑝𝑥</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3∗6,9∗</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m:t>
                    </m:r>
                  </m:oMath>
                </a14:m>
                <a:r>
                  <a:rPr lang="de-DE" b="0" dirty="0"/>
                  <a:t> 0,005</a:t>
                </a:r>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𝑔</m:t>
                    </m:r>
                    <m:r>
                      <a:rPr lang="de-DE" b="0" i="1" smtClean="0">
                        <a:latin typeface="Cambria Math" panose="02040503050406030204" pitchFamily="18" charset="0"/>
                      </a:rPr>
                      <m:t>∗</m:t>
                    </m:r>
                    <m:r>
                      <m:rPr>
                        <m:sty m:val="p"/>
                      </m:rPr>
                      <a:rPr lang="el-GR" b="0" i="1" smtClean="0">
                        <a:latin typeface="Cambria Math" panose="02040503050406030204" pitchFamily="18" charset="0"/>
                      </a:rPr>
                      <m:t>β</m:t>
                    </m:r>
                    <m:r>
                      <a:rPr lang="de-DE" b="0" i="1" smtClean="0">
                        <a:latin typeface="Cambria Math" panose="02040503050406030204" pitchFamily="18" charset="0"/>
                      </a:rPr>
                      <m:t>=400</m:t>
                    </m:r>
                    <m:r>
                      <a:rPr lang="de-DE" b="0" i="1" smtClean="0">
                        <a:latin typeface="Cambria Math" panose="02040503050406030204" pitchFamily="18" charset="0"/>
                      </a:rPr>
                      <m:t>𝑚𝑚</m:t>
                    </m:r>
                    <m:r>
                      <a:rPr lang="de-DE" b="0" i="1" smtClean="0">
                        <a:latin typeface="Cambria Math" panose="02040503050406030204" pitchFamily="18" charset="0"/>
                      </a:rPr>
                      <m:t> ∗0,00=2,0</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el-GR" i="1" smtClean="0">
                            <a:latin typeface="Cambria Math" panose="02040503050406030204" pitchFamily="18" charset="0"/>
                          </a:rPr>
                        </m:ctrlPr>
                      </m:sSubPr>
                      <m:e>
                        <m:r>
                          <m:rPr>
                            <m:nor/>
                          </m:rPr>
                          <a:rPr lang="el-GR" dirty="0" smtClean="0"/>
                          <m:t>φ</m:t>
                        </m:r>
                      </m:e>
                      <m:sub>
                        <m:r>
                          <a:rPr lang="de-DE" b="0" i="1" smtClean="0">
                            <a:latin typeface="Cambria Math" panose="02040503050406030204" pitchFamily="18" charset="0"/>
                          </a:rPr>
                          <m:t>𝐵𝑘</m:t>
                        </m:r>
                      </m:sub>
                    </m:sSub>
                    <m:r>
                      <a:rPr lang="de-DE" b="0" i="1" smtClean="0">
                        <a:latin typeface="Cambria Math" panose="02040503050406030204" pitchFamily="18" charset="0"/>
                      </a:rPr>
                      <m:t>=</m:t>
                    </m:r>
                    <m:r>
                      <a:rPr lang="de-DE" b="0" i="1" smtClean="0">
                        <a:latin typeface="Cambria Math" panose="02040503050406030204" pitchFamily="18" charset="0"/>
                      </a:rPr>
                      <m:t>𝑠𝑝𝑥</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𝑁𝑎</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𝑁𝑏</m:t>
                            </m:r>
                          </m:e>
                          <m:sup>
                            <m:r>
                              <a:rPr lang="de-DE" b="0" i="1" smtClean="0">
                                <a:latin typeface="Cambria Math" panose="02040503050406030204" pitchFamily="18" charset="0"/>
                              </a:rPr>
                              <m:t>2</m:t>
                            </m:r>
                          </m:sup>
                        </m:sSup>
                      </m:e>
                    </m:rad>
                    <m:r>
                      <a:rPr lang="de-DE" b="0" i="1" smtClean="0">
                        <a:latin typeface="Cambria Math" panose="02040503050406030204" pitchFamily="18" charset="0"/>
                      </a:rPr>
                      <m:t>=</m:t>
                    </m:r>
                    <m:r>
                      <m:rPr>
                        <m:nor/>
                      </m:rPr>
                      <a:rPr lang="de-DE" b="0" i="0" smtClean="0">
                        <a:latin typeface="Cambria Math" panose="02040503050406030204" pitchFamily="18" charset="0"/>
                      </a:rPr>
                      <m:t>6,9</m:t>
                    </m:r>
                    <m:r>
                      <m:rPr>
                        <m:nor/>
                      </m:rPr>
                      <a:rPr lang="de-DE" dirty="0" smtClean="0"/>
                      <m:t>µ</m:t>
                    </m:r>
                    <m:r>
                      <m:rPr>
                        <m:nor/>
                      </m:rPr>
                      <a:rPr lang="de-DE" dirty="0" smtClean="0"/>
                      <m:t>m</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544</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728</m:t>
                            </m:r>
                          </m:e>
                          <m:sup>
                            <m:r>
                              <a:rPr lang="de-DE" b="0" i="1" smtClean="0">
                                <a:latin typeface="Cambria Math" panose="02040503050406030204" pitchFamily="18" charset="0"/>
                              </a:rPr>
                              <m:t>2</m:t>
                            </m:r>
                          </m:sup>
                        </m:sSup>
                      </m:e>
                    </m:rad>
                    <m:r>
                      <a:rPr lang="de-DE" b="0" i="1" smtClean="0">
                        <a:latin typeface="Cambria Math" panose="02040503050406030204" pitchFamily="18" charset="0"/>
                      </a:rPr>
                      <m:t>=6,27</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𝑘</m:t>
                        </m:r>
                      </m:e>
                      <m:sub>
                        <m:r>
                          <a:rPr lang="de-DE" b="0" i="1" smtClean="0">
                            <a:latin typeface="Cambria Math" panose="02040503050406030204" pitchFamily="18" charset="0"/>
                          </a:rPr>
                          <m:t>𝑚𝑎𝑥</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𝑠𝑝𝑥</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6,9µ</m:t>
                        </m:r>
                        <m:r>
                          <a:rPr lang="de-DE" b="0" i="1" smtClean="0">
                            <a:latin typeface="Cambria Math" panose="02040503050406030204" pitchFamily="18" charset="0"/>
                          </a:rPr>
                          <m:t>𝑚</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dirty="0" smtClean="0">
                        <a:latin typeface="Cambria Math" panose="02040503050406030204" pitchFamily="18" charset="0"/>
                      </a:rPr>
                      <m:t>=5,15</m:t>
                    </m:r>
                  </m:oMath>
                </a14:m>
                <a:endParaRPr lang="de-DE"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xfrm>
                <a:off x="815413" y="1284989"/>
                <a:ext cx="10439400" cy="4705144"/>
              </a:xfrm>
              <a:blipFill>
                <a:blip r:embed="rId3"/>
                <a:stretch>
                  <a:fillRect l="-526"/>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9" name="Picture 6" descr="Fahrzeug-Inspektion, Computer-Icons Zug-Kontrollsystem - andere png  herunterladen - 845*372 - Kostenlos transparent Blau png Herunterladen.">
            <a:extLst>
              <a:ext uri="{FF2B5EF4-FFF2-40B4-BE49-F238E27FC236}">
                <a16:creationId xmlns:a16="http://schemas.microsoft.com/office/drawing/2014/main" id="{3D27D6F8-FF20-4476-9EB9-9D161844709A}"/>
              </a:ext>
            </a:extLst>
          </p:cNvPr>
          <p:cNvPicPr>
            <a:picLocks noChangeAspect="1" noChangeArrowheads="1"/>
          </p:cNvPicPr>
          <p:nvPr/>
        </p:nvPicPr>
        <p:blipFill>
          <a:blip r:embed="rId4">
            <a:biLevel thresh="75000"/>
            <a:extLst>
              <a:ext uri="{BEBA8EAE-BF5A-486C-A8C5-ECC9F3942E4B}">
                <a14:imgProps xmlns:a14="http://schemas.microsoft.com/office/drawing/2010/main">
                  <a14:imgLayer r:embed="rId5">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33082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Zusammenfassung und Ausblick</a:t>
            </a:r>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14" name="Grafik 13">
            <a:extLst>
              <a:ext uri="{FF2B5EF4-FFF2-40B4-BE49-F238E27FC236}">
                <a16:creationId xmlns:a16="http://schemas.microsoft.com/office/drawing/2014/main" id="{814D2DDA-5FCE-4ED1-BC3E-0FCCB8AFF822}"/>
              </a:ext>
            </a:extLst>
          </p:cNvPr>
          <p:cNvPicPr>
            <a:picLocks noChangeAspect="1"/>
          </p:cNvPicPr>
          <p:nvPr/>
        </p:nvPicPr>
        <p:blipFill>
          <a:blip r:embed="rId3"/>
          <a:stretch>
            <a:fillRect/>
          </a:stretch>
        </p:blipFill>
        <p:spPr>
          <a:xfrm>
            <a:off x="8332083" y="2581438"/>
            <a:ext cx="1409700" cy="1866900"/>
          </a:xfrm>
          <a:prstGeom prst="rect">
            <a:avLst/>
          </a:prstGeom>
        </p:spPr>
      </p:pic>
      <p:pic>
        <p:nvPicPr>
          <p:cNvPr id="17" name="Inhaltsplatzhalter 16" descr="Ein Bild, das ClipArt enthält.&#10;&#10;Automatisch generierte Beschreibung">
            <a:extLst>
              <a:ext uri="{FF2B5EF4-FFF2-40B4-BE49-F238E27FC236}">
                <a16:creationId xmlns:a16="http://schemas.microsoft.com/office/drawing/2014/main" id="{5483E127-B422-4B08-8D68-3F4F854F14CF}"/>
              </a:ext>
            </a:extLst>
          </p:cNvPr>
          <p:cNvPicPr>
            <a:picLocks noGrp="1" noChangeAspect="1"/>
          </p:cNvPicPr>
          <p:nvPr>
            <p:ph sz="quarter" idx="13"/>
          </p:nvPr>
        </p:nvPicPr>
        <p:blipFill>
          <a:blip r:embed="rId4">
            <a:extLst>
              <a:ext uri="{28A0092B-C50C-407E-A947-70E740481C1C}">
                <a14:useLocalDpi xmlns:a14="http://schemas.microsoft.com/office/drawing/2010/main" val="0"/>
              </a:ext>
            </a:extLst>
          </a:blip>
          <a:stretch>
            <a:fillRect/>
          </a:stretch>
        </p:blipFill>
        <p:spPr>
          <a:xfrm>
            <a:off x="2887369" y="2207179"/>
            <a:ext cx="1894334" cy="2145715"/>
          </a:xfrm>
        </p:spPr>
      </p:pic>
      <p:sp>
        <p:nvSpPr>
          <p:cNvPr id="18" name="Textfeld 17">
            <a:extLst>
              <a:ext uri="{FF2B5EF4-FFF2-40B4-BE49-F238E27FC236}">
                <a16:creationId xmlns:a16="http://schemas.microsoft.com/office/drawing/2014/main" id="{822AB2C8-701D-4F96-A740-8A0CA79ED90A}"/>
              </a:ext>
            </a:extLst>
          </p:cNvPr>
          <p:cNvSpPr txBox="1"/>
          <p:nvPr/>
        </p:nvSpPr>
        <p:spPr>
          <a:xfrm>
            <a:off x="3424507" y="1547410"/>
            <a:ext cx="935769" cy="369332"/>
          </a:xfrm>
          <a:prstGeom prst="rect">
            <a:avLst/>
          </a:prstGeom>
          <a:noFill/>
        </p:spPr>
        <p:txBody>
          <a:bodyPr wrap="none" rtlCol="0">
            <a:spAutoFit/>
          </a:bodyPr>
          <a:lstStyle/>
          <a:p>
            <a:r>
              <a:rPr lang="de-DE" b="1" dirty="0"/>
              <a:t>Vorteile</a:t>
            </a:r>
            <a:endParaRPr lang="en-GB" b="1" dirty="0"/>
          </a:p>
        </p:txBody>
      </p:sp>
      <p:sp>
        <p:nvSpPr>
          <p:cNvPr id="21" name="Textfeld 20">
            <a:extLst>
              <a:ext uri="{FF2B5EF4-FFF2-40B4-BE49-F238E27FC236}">
                <a16:creationId xmlns:a16="http://schemas.microsoft.com/office/drawing/2014/main" id="{94C55C7E-9D6F-44AD-97F1-1875DDA61CBD}"/>
              </a:ext>
            </a:extLst>
          </p:cNvPr>
          <p:cNvSpPr txBox="1"/>
          <p:nvPr/>
        </p:nvSpPr>
        <p:spPr>
          <a:xfrm>
            <a:off x="8512911" y="1570326"/>
            <a:ext cx="1048044" cy="369332"/>
          </a:xfrm>
          <a:prstGeom prst="rect">
            <a:avLst/>
          </a:prstGeom>
          <a:noFill/>
        </p:spPr>
        <p:txBody>
          <a:bodyPr wrap="none" rtlCol="0">
            <a:spAutoFit/>
          </a:bodyPr>
          <a:lstStyle/>
          <a:p>
            <a:r>
              <a:rPr lang="de-DE" b="1" dirty="0"/>
              <a:t>Potential</a:t>
            </a:r>
            <a:endParaRPr lang="en-GB" b="1" dirty="0"/>
          </a:p>
        </p:txBody>
      </p:sp>
      <p:sp>
        <p:nvSpPr>
          <p:cNvPr id="22" name="Textfeld 21">
            <a:extLst>
              <a:ext uri="{FF2B5EF4-FFF2-40B4-BE49-F238E27FC236}">
                <a16:creationId xmlns:a16="http://schemas.microsoft.com/office/drawing/2014/main" id="{7A29EEE2-655A-423E-BAE7-B06E651B7D1D}"/>
              </a:ext>
            </a:extLst>
          </p:cNvPr>
          <p:cNvSpPr txBox="1"/>
          <p:nvPr/>
        </p:nvSpPr>
        <p:spPr>
          <a:xfrm>
            <a:off x="765869" y="3525008"/>
            <a:ext cx="1894334" cy="923330"/>
          </a:xfrm>
          <a:prstGeom prst="rect">
            <a:avLst/>
          </a:prstGeom>
          <a:noFill/>
        </p:spPr>
        <p:txBody>
          <a:bodyPr wrap="square" rtlCol="0">
            <a:spAutoFit/>
          </a:bodyPr>
          <a:lstStyle/>
          <a:p>
            <a:pPr algn="ctr"/>
            <a:r>
              <a:rPr lang="de-DE" dirty="0"/>
              <a:t>Günstige „optische </a:t>
            </a:r>
            <a:br>
              <a:rPr lang="de-DE" dirty="0"/>
            </a:br>
            <a:r>
              <a:rPr lang="de-DE" dirty="0"/>
              <a:t>Lösung“</a:t>
            </a:r>
            <a:endParaRPr lang="en-GB" dirty="0"/>
          </a:p>
        </p:txBody>
      </p:sp>
      <p:sp>
        <p:nvSpPr>
          <p:cNvPr id="23" name="Textfeld 22">
            <a:extLst>
              <a:ext uri="{FF2B5EF4-FFF2-40B4-BE49-F238E27FC236}">
                <a16:creationId xmlns:a16="http://schemas.microsoft.com/office/drawing/2014/main" id="{8D06F514-F719-40A1-9FBC-DE8339EEEA84}"/>
              </a:ext>
            </a:extLst>
          </p:cNvPr>
          <p:cNvSpPr txBox="1"/>
          <p:nvPr/>
        </p:nvSpPr>
        <p:spPr>
          <a:xfrm>
            <a:off x="4440309" y="3830426"/>
            <a:ext cx="1894334" cy="646331"/>
          </a:xfrm>
          <a:prstGeom prst="rect">
            <a:avLst/>
          </a:prstGeom>
          <a:noFill/>
        </p:spPr>
        <p:txBody>
          <a:bodyPr wrap="square" rtlCol="0">
            <a:spAutoFit/>
          </a:bodyPr>
          <a:lstStyle/>
          <a:p>
            <a:pPr algn="ctr"/>
            <a:r>
              <a:rPr lang="de-DE" dirty="0"/>
              <a:t>„einfache“ Algorithmik</a:t>
            </a:r>
            <a:endParaRPr lang="en-GB" dirty="0"/>
          </a:p>
        </p:txBody>
      </p:sp>
      <p:sp>
        <p:nvSpPr>
          <p:cNvPr id="24" name="Textfeld 23">
            <a:extLst>
              <a:ext uri="{FF2B5EF4-FFF2-40B4-BE49-F238E27FC236}">
                <a16:creationId xmlns:a16="http://schemas.microsoft.com/office/drawing/2014/main" id="{34BDFAA0-2994-4BC4-AAF8-2A932C21E72F}"/>
              </a:ext>
            </a:extLst>
          </p:cNvPr>
          <p:cNvSpPr txBox="1"/>
          <p:nvPr/>
        </p:nvSpPr>
        <p:spPr>
          <a:xfrm>
            <a:off x="1205312" y="1991210"/>
            <a:ext cx="1894334" cy="923330"/>
          </a:xfrm>
          <a:prstGeom prst="rect">
            <a:avLst/>
          </a:prstGeom>
          <a:noFill/>
        </p:spPr>
        <p:txBody>
          <a:bodyPr wrap="square" rtlCol="0">
            <a:spAutoFit/>
          </a:bodyPr>
          <a:lstStyle/>
          <a:p>
            <a:pPr algn="ctr"/>
            <a:r>
              <a:rPr lang="de-DE" dirty="0"/>
              <a:t>Einfach zu realisierende Beleuchtung</a:t>
            </a:r>
            <a:endParaRPr lang="en-GB" dirty="0"/>
          </a:p>
        </p:txBody>
      </p:sp>
      <p:sp>
        <p:nvSpPr>
          <p:cNvPr id="25" name="Textfeld 24">
            <a:extLst>
              <a:ext uri="{FF2B5EF4-FFF2-40B4-BE49-F238E27FC236}">
                <a16:creationId xmlns:a16="http://schemas.microsoft.com/office/drawing/2014/main" id="{18C1B2D8-3DFC-4C60-90DC-E0186E971710}"/>
              </a:ext>
            </a:extLst>
          </p:cNvPr>
          <p:cNvSpPr txBox="1"/>
          <p:nvPr/>
        </p:nvSpPr>
        <p:spPr>
          <a:xfrm>
            <a:off x="4440309" y="2104985"/>
            <a:ext cx="1894334" cy="646331"/>
          </a:xfrm>
          <a:prstGeom prst="rect">
            <a:avLst/>
          </a:prstGeom>
          <a:noFill/>
        </p:spPr>
        <p:txBody>
          <a:bodyPr wrap="square" rtlCol="0">
            <a:spAutoFit/>
          </a:bodyPr>
          <a:lstStyle/>
          <a:p>
            <a:pPr algn="ctr"/>
            <a:r>
              <a:rPr lang="de-DE" dirty="0"/>
              <a:t>Wartung und Fehlersuche</a:t>
            </a:r>
            <a:endParaRPr lang="en-GB" dirty="0"/>
          </a:p>
        </p:txBody>
      </p:sp>
      <p:sp>
        <p:nvSpPr>
          <p:cNvPr id="26" name="Textfeld 25">
            <a:extLst>
              <a:ext uri="{FF2B5EF4-FFF2-40B4-BE49-F238E27FC236}">
                <a16:creationId xmlns:a16="http://schemas.microsoft.com/office/drawing/2014/main" id="{5940F810-13ED-448A-B5F1-32D743D5D2CB}"/>
              </a:ext>
            </a:extLst>
          </p:cNvPr>
          <p:cNvSpPr txBox="1"/>
          <p:nvPr/>
        </p:nvSpPr>
        <p:spPr>
          <a:xfrm>
            <a:off x="7142599" y="2237836"/>
            <a:ext cx="1894334" cy="369332"/>
          </a:xfrm>
          <a:prstGeom prst="rect">
            <a:avLst/>
          </a:prstGeom>
          <a:noFill/>
        </p:spPr>
        <p:txBody>
          <a:bodyPr wrap="square" rtlCol="0">
            <a:spAutoFit/>
          </a:bodyPr>
          <a:lstStyle/>
          <a:p>
            <a:pPr algn="ctr"/>
            <a:r>
              <a:rPr lang="de-DE" dirty="0"/>
              <a:t>LIFO</a:t>
            </a:r>
            <a:endParaRPr lang="en-GB" dirty="0"/>
          </a:p>
        </p:txBody>
      </p:sp>
      <p:sp>
        <p:nvSpPr>
          <p:cNvPr id="27" name="Textfeld 26">
            <a:extLst>
              <a:ext uri="{FF2B5EF4-FFF2-40B4-BE49-F238E27FC236}">
                <a16:creationId xmlns:a16="http://schemas.microsoft.com/office/drawing/2014/main" id="{5F794EAD-795E-41F8-95CC-2638ABA5FBE2}"/>
              </a:ext>
            </a:extLst>
          </p:cNvPr>
          <p:cNvSpPr txBox="1"/>
          <p:nvPr/>
        </p:nvSpPr>
        <p:spPr>
          <a:xfrm>
            <a:off x="7777605" y="4680652"/>
            <a:ext cx="2540134" cy="1200329"/>
          </a:xfrm>
          <a:prstGeom prst="rect">
            <a:avLst/>
          </a:prstGeom>
          <a:noFill/>
        </p:spPr>
        <p:txBody>
          <a:bodyPr wrap="square" rtlCol="0">
            <a:spAutoFit/>
          </a:bodyPr>
          <a:lstStyle/>
          <a:p>
            <a:pPr algn="ctr"/>
            <a:r>
              <a:rPr lang="de-DE" dirty="0"/>
              <a:t>Mehr Flaschen pro Zeiteinheit:</a:t>
            </a:r>
          </a:p>
          <a:p>
            <a:pPr algn="ctr"/>
            <a:r>
              <a:rPr lang="de-DE" dirty="0"/>
              <a:t>Schnellere Kamera</a:t>
            </a:r>
          </a:p>
          <a:p>
            <a:pPr algn="ctr"/>
            <a:r>
              <a:rPr lang="de-DE" dirty="0"/>
              <a:t>Mehrere Kameras</a:t>
            </a:r>
            <a:endParaRPr lang="en-GB" dirty="0"/>
          </a:p>
        </p:txBody>
      </p:sp>
      <p:sp>
        <p:nvSpPr>
          <p:cNvPr id="28" name="Textfeld 27">
            <a:extLst>
              <a:ext uri="{FF2B5EF4-FFF2-40B4-BE49-F238E27FC236}">
                <a16:creationId xmlns:a16="http://schemas.microsoft.com/office/drawing/2014/main" id="{ED510361-F9C8-4CB3-9178-88B2E0A2A068}"/>
              </a:ext>
            </a:extLst>
          </p:cNvPr>
          <p:cNvSpPr txBox="1"/>
          <p:nvPr/>
        </p:nvSpPr>
        <p:spPr>
          <a:xfrm>
            <a:off x="9351341" y="2083782"/>
            <a:ext cx="1750152" cy="646331"/>
          </a:xfrm>
          <a:prstGeom prst="rect">
            <a:avLst/>
          </a:prstGeom>
          <a:noFill/>
        </p:spPr>
        <p:txBody>
          <a:bodyPr wrap="square" rtlCol="0">
            <a:spAutoFit/>
          </a:bodyPr>
          <a:lstStyle/>
          <a:p>
            <a:pPr algn="ctr"/>
            <a:r>
              <a:rPr lang="de-DE" dirty="0"/>
              <a:t>Motion </a:t>
            </a:r>
            <a:r>
              <a:rPr lang="de-DE" dirty="0" err="1"/>
              <a:t>Detection</a:t>
            </a:r>
            <a:endParaRPr lang="en-GB" dirty="0"/>
          </a:p>
        </p:txBody>
      </p:sp>
      <p:sp>
        <p:nvSpPr>
          <p:cNvPr id="29" name="Textfeld 28">
            <a:extLst>
              <a:ext uri="{FF2B5EF4-FFF2-40B4-BE49-F238E27FC236}">
                <a16:creationId xmlns:a16="http://schemas.microsoft.com/office/drawing/2014/main" id="{4E434F1E-CFC3-45B2-83DC-96774EAAD578}"/>
              </a:ext>
            </a:extLst>
          </p:cNvPr>
          <p:cNvSpPr txBox="1"/>
          <p:nvPr/>
        </p:nvSpPr>
        <p:spPr>
          <a:xfrm>
            <a:off x="2877628" y="4600620"/>
            <a:ext cx="1894334" cy="1200329"/>
          </a:xfrm>
          <a:prstGeom prst="rect">
            <a:avLst/>
          </a:prstGeom>
          <a:noFill/>
        </p:spPr>
        <p:txBody>
          <a:bodyPr wrap="square" rtlCol="0">
            <a:spAutoFit/>
          </a:bodyPr>
          <a:lstStyle/>
          <a:p>
            <a:pPr algn="ctr"/>
            <a:r>
              <a:rPr lang="de-DE" dirty="0"/>
              <a:t>Parameter der Flasche können leicht verändert werden </a:t>
            </a:r>
            <a:endParaRPr lang="en-GB" dirty="0"/>
          </a:p>
        </p:txBody>
      </p:sp>
      <p:pic>
        <p:nvPicPr>
          <p:cNvPr id="31" name="Picture 6" descr="Fahrzeug-Inspektion, Computer-Icons Zug-Kontrollsystem - andere png  herunterladen - 845*372 - Kostenlos transparent Blau png Herunterladen.">
            <a:extLst>
              <a:ext uri="{FF2B5EF4-FFF2-40B4-BE49-F238E27FC236}">
                <a16:creationId xmlns:a16="http://schemas.microsoft.com/office/drawing/2014/main" id="{1BD1F630-72C7-41F2-A9FB-BA5F60CC5D78}"/>
              </a:ext>
            </a:extLst>
          </p:cNvPr>
          <p:cNvPicPr>
            <a:picLocks noChangeAspect="1" noChangeArrowheads="1"/>
          </p:cNvPicPr>
          <p:nvPr/>
        </p:nvPicPr>
        <p:blipFill>
          <a:blip r:embed="rId5">
            <a:biLevel thresh="75000"/>
            <a:extLst>
              <a:ext uri="{BEBA8EAE-BF5A-486C-A8C5-ECC9F3942E4B}">
                <a14:imgProps xmlns:a14="http://schemas.microsoft.com/office/drawing/2010/main">
                  <a14:imgLayer r:embed="rId6">
                    <a14:imgEffect>
                      <a14:backgroundRemoval t="10000" b="90000" l="10000" r="90000">
                        <a14:foregroundMark x1="31792" y1="84247" x2="31792" y2="84247"/>
                        <a14:foregroundMark x1="36127" y1="58904" x2="36127" y2="58904"/>
                        <a14:foregroundMark x1="52312" y1="19863" x2="52312" y2="19863"/>
                      </a14:backgroundRemoval>
                    </a14:imgEffect>
                  </a14:imgLayer>
                </a14:imgProps>
              </a:ext>
              <a:ext uri="{28A0092B-C50C-407E-A947-70E740481C1C}">
                <a14:useLocalDpi xmlns:a14="http://schemas.microsoft.com/office/drawing/2010/main" val="0"/>
              </a:ext>
            </a:extLst>
          </a:blip>
          <a:srcRect/>
          <a:stretch>
            <a:fillRect/>
          </a:stretch>
        </p:blipFill>
        <p:spPr bwMode="auto">
          <a:xfrm>
            <a:off x="10365448" y="50440"/>
            <a:ext cx="1434840" cy="60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80122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6" grpId="0"/>
      <p:bldP spid="27" grpId="0"/>
      <p:bldP spid="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1"/>
          </p:nvPr>
        </p:nvSpPr>
        <p:spPr>
          <a:xfrm>
            <a:off x="1934697" y="3541223"/>
            <a:ext cx="6938594" cy="914400"/>
          </a:xfrm>
        </p:spPr>
        <p:txBody>
          <a:bodyPr>
            <a:normAutofit/>
          </a:bodyPr>
          <a:lstStyle/>
          <a:p>
            <a:r>
              <a:rPr lang="de-DE" dirty="0"/>
              <a:t>Vielen Dank</a:t>
            </a:r>
          </a:p>
          <a:p>
            <a:r>
              <a:rPr lang="de-DE" dirty="0"/>
              <a:t>für die Aufmerksamkeit.</a:t>
            </a:r>
          </a:p>
        </p:txBody>
      </p:sp>
    </p:spTree>
    <p:extLst>
      <p:ext uri="{BB962C8B-B14F-4D97-AF65-F5344CB8AC3E}">
        <p14:creationId xmlns:p14="http://schemas.microsoft.com/office/powerpoint/2010/main" val="691312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Inspektionsaufgabe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Kameraauslegung</a:t>
            </a:r>
            <a:endParaRPr lang="en-GB" dirty="0"/>
          </a:p>
        </p:txBody>
      </p:sp>
      <mc:AlternateContent xmlns:mc="http://schemas.openxmlformats.org/markup-compatibility/2006" xmlns:a14="http://schemas.microsoft.com/office/drawing/2010/main">
        <mc:Choice Requires="a14">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pPr marL="342900" indent="-342900">
                  <a:buFont typeface="+mj-lt"/>
                  <a:buAutoNum type="arabicPeriod"/>
                </a:pPr>
                <a14:m>
                  <m:oMath xmlns:m="http://schemas.openxmlformats.org/officeDocument/2006/math">
                    <m:r>
                      <a:rPr lang="de-DE" b="0" i="1" smtClean="0">
                        <a:latin typeface="Cambria Math" panose="02040503050406030204" pitchFamily="18" charset="0"/>
                      </a:rPr>
                      <m:t>𝑁𝑎</m:t>
                    </m:r>
                    <m:r>
                      <a:rPr lang="de-DE" b="0" i="1" smtClean="0">
                        <a:latin typeface="Cambria Math" panose="02040503050406030204" pitchFamily="18" charset="0"/>
                      </a:rPr>
                      <m:t>= </m:t>
                    </m:r>
                    <m:f>
                      <m:fPr>
                        <m:ctrlPr>
                          <a:rPr lang="de-DE" b="0" i="1" smtClean="0">
                            <a:latin typeface="Cambria Math" panose="02040503050406030204" pitchFamily="18" charset="0"/>
                          </a:rPr>
                        </m:ctrlPr>
                      </m:fPr>
                      <m:num>
                        <m:r>
                          <a:rPr lang="de-DE" b="0" i="1" smtClean="0">
                            <a:latin typeface="Cambria Math" panose="02040503050406030204" pitchFamily="18" charset="0"/>
                          </a:rPr>
                          <m:t>3∗230</m:t>
                        </m:r>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=90 </m:t>
                    </m:r>
                    <m:r>
                      <a:rPr lang="de-DE" b="0" i="1" smtClean="0">
                        <a:latin typeface="Cambria Math" panose="02040503050406030204" pitchFamily="18" charset="0"/>
                      </a:rPr>
                      <m:t>𝑝𝑥</m:t>
                    </m:r>
                    <m:r>
                      <a:rPr lang="de-DE" b="0" i="1" smtClean="0">
                        <a:latin typeface="Cambria Math" panose="02040503050406030204" pitchFamily="18" charset="0"/>
                      </a:rPr>
                      <m:t> </m:t>
                    </m:r>
                  </m:oMath>
                </a14:m>
                <a:endParaRPr lang="de-DE" b="0" dirty="0"/>
              </a:p>
              <a:p>
                <a:pPr marL="342900" indent="-342900">
                  <a:buFont typeface="+mj-lt"/>
                  <a:buAutoNum type="arabicPeriod"/>
                </a:pPr>
                <a14:m>
                  <m:oMath xmlns:m="http://schemas.openxmlformats.org/officeDocument/2006/math">
                    <m:sSub>
                      <m:sSubPr>
                        <m:ctrlPr>
                          <a:rPr lang="de-DE" i="1" smtClean="0">
                            <a:latin typeface="Cambria Math" panose="02040503050406030204" pitchFamily="18" charset="0"/>
                          </a:rPr>
                        </m:ctrlPr>
                      </m:sSubPr>
                      <m:e>
                        <m:r>
                          <a:rPr lang="de-DE" b="0" i="1" smtClean="0">
                            <a:latin typeface="Cambria Math" panose="02040503050406030204" pitchFamily="18" charset="0"/>
                          </a:rPr>
                          <m:t>𝑓</m:t>
                        </m:r>
                      </m:e>
                      <m:sub>
                        <m:r>
                          <a:rPr lang="de-DE" b="0" i="1" smtClean="0">
                            <a:latin typeface="Cambria Math" panose="02040503050406030204" pitchFamily="18" charset="0"/>
                          </a:rPr>
                          <m:t>𝑠</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𝑣</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3∗0,5</m:t>
                        </m:r>
                        <m:f>
                          <m:fPr>
                            <m:ctrlPr>
                              <a:rPr lang="de-DE" b="0" i="1" smtClean="0">
                                <a:latin typeface="Cambria Math" panose="02040503050406030204" pitchFamily="18" charset="0"/>
                              </a:rPr>
                            </m:ctrlPr>
                          </m:fPr>
                          <m:num>
                            <m:r>
                              <a:rPr lang="de-DE" b="0" i="1" smtClean="0">
                                <a:latin typeface="Cambria Math" panose="02040503050406030204" pitchFamily="18" charset="0"/>
                              </a:rPr>
                              <m:t>𝑚</m:t>
                            </m:r>
                          </m:num>
                          <m:den>
                            <m:r>
                              <a:rPr lang="de-DE" b="0" i="1" smtClean="0">
                                <a:latin typeface="Cambria Math" panose="02040503050406030204" pitchFamily="18" charset="0"/>
                              </a:rPr>
                              <m:t>𝑠</m:t>
                            </m:r>
                          </m:den>
                        </m:f>
                      </m:num>
                      <m:den>
                        <m:r>
                          <a:rPr lang="de-DE" b="0" i="1" smtClean="0">
                            <a:latin typeface="Cambria Math" panose="02040503050406030204" pitchFamily="18" charset="0"/>
                          </a:rPr>
                          <m:t>4 ∗ </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m:t>
                        </m:r>
                      </m:den>
                    </m:f>
                    <m:r>
                      <a:rPr lang="de-DE" b="0" i="1" smtClean="0">
                        <a:latin typeface="Cambria Math" panose="02040503050406030204" pitchFamily="18" charset="0"/>
                      </a:rPr>
                      <m:t>=375 </m:t>
                    </m:r>
                    <m:r>
                      <a:rPr lang="de-DE" b="0" i="1" smtClean="0">
                        <a:latin typeface="Cambria Math" panose="02040503050406030204" pitchFamily="18" charset="0"/>
                      </a:rPr>
                      <m:t>𝐻𝑧</m:t>
                    </m:r>
                  </m:oMath>
                </a14:m>
                <a:endParaRPr lang="de-DE" dirty="0"/>
              </a:p>
              <a:p>
                <a:pPr marL="342900" indent="-342900">
                  <a:buFont typeface="+mj-lt"/>
                  <a:buAutoNum type="arabicPeriod"/>
                </a:pPr>
                <a:r>
                  <a:rPr lang="de-DE" b="1" u="sng" dirty="0"/>
                  <a:t>Highspeed-Kamera </a:t>
                </a:r>
                <a:r>
                  <a:rPr lang="de-DE" b="1" u="sng" dirty="0" err="1"/>
                  <a:t>Optronis</a:t>
                </a:r>
                <a:r>
                  <a:rPr lang="de-DE" b="1" u="sng" dirty="0"/>
                  <a:t> CP90-3-M/C-540</a:t>
                </a:r>
              </a:p>
              <a:p>
                <a:pPr marL="342900" indent="-342900">
                  <a:buFont typeface="+mj-lt"/>
                  <a:buAutoNum type="arabicPeriod"/>
                </a:pPr>
                <a:r>
                  <a:rPr lang="de-DE" dirty="0"/>
                  <a:t>CMOS-Sensor in Farbe mit Global </a:t>
                </a:r>
                <a:r>
                  <a:rPr lang="de-DE" dirty="0" err="1"/>
                  <a:t>Shutter</a:t>
                </a:r>
                <a:endParaRPr lang="de-DE" dirty="0"/>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𝑠𝑝𝑥</m:t>
                    </m:r>
                    <m:r>
                      <a:rPr lang="de-DE" b="0" i="1" smtClean="0">
                        <a:latin typeface="Cambria Math" panose="02040503050406030204" pitchFamily="18" charset="0"/>
                      </a:rPr>
                      <m:t>=8</m:t>
                    </m:r>
                    <m:r>
                      <m:rPr>
                        <m:nor/>
                      </m:rPr>
                      <a:rPr lang="de-DE" dirty="0" smtClean="0"/>
                      <m:t>µ</m:t>
                    </m:r>
                    <m:r>
                      <m:rPr>
                        <m:nor/>
                      </m:rPr>
                      <a:rPr lang="de-DE" dirty="0" smtClean="0"/>
                      <m:t>m</m:t>
                    </m:r>
                    <m:r>
                      <a:rPr lang="de-DE" b="0" i="1" dirty="0" smtClean="0">
                        <a:latin typeface="Cambria Math" panose="02040503050406030204" pitchFamily="18" charset="0"/>
                      </a:rPr>
                      <m:t>,  </m:t>
                    </m:r>
                    <m:r>
                      <a:rPr lang="de-DE" b="0" i="1" smtClean="0">
                        <a:latin typeface="Cambria Math" panose="02040503050406030204" pitchFamily="18" charset="0"/>
                      </a:rPr>
                      <m:t>𝑓𝑠</m:t>
                    </m:r>
                    <m:r>
                      <a:rPr lang="de-DE" b="0" i="1" smtClean="0">
                        <a:latin typeface="Cambria Math" panose="02040503050406030204" pitchFamily="18" charset="0"/>
                      </a:rPr>
                      <m:t>=540</m:t>
                    </m:r>
                    <m:r>
                      <a:rPr lang="de-DE" b="0" i="1" smtClean="0">
                        <a:latin typeface="Cambria Math" panose="02040503050406030204" pitchFamily="18" charset="0"/>
                      </a:rPr>
                      <m:t>𝐻𝑧</m:t>
                    </m:r>
                    <m:r>
                      <a:rPr lang="de-DE" b="0" i="1" smtClean="0">
                        <a:latin typeface="Cambria Math" panose="02040503050406030204" pitchFamily="18" charset="0"/>
                      </a:rPr>
                      <m:t>,  </m:t>
                    </m:r>
                    <m:r>
                      <a:rPr lang="de-DE" b="0" i="1" smtClean="0">
                        <a:latin typeface="Cambria Math" panose="02040503050406030204" pitchFamily="18" charset="0"/>
                      </a:rPr>
                      <m:t>𝑁𝑎</m:t>
                    </m:r>
                    <m:r>
                      <a:rPr lang="de-DE" b="0" i="1" smtClean="0">
                        <a:latin typeface="Cambria Math" panose="02040503050406030204" pitchFamily="18" charset="0"/>
                      </a:rPr>
                      <m:t>=1710</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𝑁𝑏</m:t>
                    </m:r>
                    <m:r>
                      <a:rPr lang="de-DE" b="0" i="1" smtClean="0">
                        <a:latin typeface="Cambria Math" panose="02040503050406030204" pitchFamily="18" charset="0"/>
                      </a:rPr>
                      <m:t>=1696</m:t>
                    </m:r>
                    <m:r>
                      <a:rPr lang="de-DE" b="0" i="1" smtClean="0">
                        <a:latin typeface="Cambria Math" panose="02040503050406030204" pitchFamily="18" charset="0"/>
                      </a:rPr>
                      <m:t>𝑝𝑥</m:t>
                    </m:r>
                    <m:r>
                      <a:rPr lang="de-DE" b="0" i="1" smtClean="0">
                        <a:latin typeface="Cambria Math" panose="02040503050406030204" pitchFamily="18" charset="0"/>
                      </a:rPr>
                      <m:t>,  </m:t>
                    </m:r>
                    <m:r>
                      <a:rPr lang="de-DE" b="0" i="1" smtClean="0">
                        <a:latin typeface="Cambria Math" panose="02040503050406030204" pitchFamily="18" charset="0"/>
                      </a:rPr>
                      <m:t>𝐴𝑢𝑓𝑙</m:t>
                    </m:r>
                    <m:r>
                      <a:rPr lang="de-DE" b="0" i="1" smtClean="0">
                        <a:latin typeface="Cambria Math" panose="02040503050406030204" pitchFamily="18" charset="0"/>
                      </a:rPr>
                      <m:t>ö</m:t>
                    </m:r>
                    <m:r>
                      <a:rPr lang="de-DE" b="0" i="1" smtClean="0">
                        <a:latin typeface="Cambria Math" panose="02040503050406030204" pitchFamily="18" charset="0"/>
                      </a:rPr>
                      <m:t>𝑠𝑢𝑛𝑔</m:t>
                    </m:r>
                    <m:r>
                      <a:rPr lang="de-DE" b="0" i="1" smtClean="0">
                        <a:latin typeface="Cambria Math" panose="02040503050406030204" pitchFamily="18" charset="0"/>
                      </a:rPr>
                      <m:t>=3,9</m:t>
                    </m:r>
                    <m:r>
                      <a:rPr lang="de-DE" b="0" i="1" smtClean="0">
                        <a:latin typeface="Cambria Math" panose="02040503050406030204" pitchFamily="18" charset="0"/>
                      </a:rPr>
                      <m:t>𝑀𝑝𝑥</m:t>
                    </m:r>
                  </m:oMath>
                </a14:m>
                <a:endParaRPr lang="de-DE" dirty="0"/>
              </a:p>
              <a:p>
                <a:pPr marL="342900" indent="-342900">
                  <a:buFont typeface="+mj-lt"/>
                  <a:buAutoNum type="arabicPeriod"/>
                </a:pPr>
                <a14:m>
                  <m:oMath xmlns:m="http://schemas.openxmlformats.org/officeDocument/2006/math">
                    <m:r>
                      <m:rPr>
                        <m:sty m:val="p"/>
                      </m:rPr>
                      <a:rPr lang="el-GR" i="1" smtClean="0">
                        <a:latin typeface="Cambria Math" panose="02040503050406030204" pitchFamily="18" charset="0"/>
                      </a:rPr>
                      <m:t>β</m:t>
                    </m:r>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m:t>
                        </m:r>
                        <m:r>
                          <a:rPr lang="de-DE" b="0" i="1" smtClean="0">
                            <a:latin typeface="Cambria Math" panose="02040503050406030204" pitchFamily="18" charset="0"/>
                          </a:rPr>
                          <m:t>𝑠𝑝𝑥</m:t>
                        </m:r>
                      </m:num>
                      <m:den>
                        <m:r>
                          <a:rPr lang="de-DE" b="0" i="1" smtClean="0">
                            <a:latin typeface="Cambria Math" panose="02040503050406030204" pitchFamily="18" charset="0"/>
                          </a:rPr>
                          <m:t>𝑑</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3∗8∗</m:t>
                        </m:r>
                        <m:sSup>
                          <m:sSupPr>
                            <m:ctrlPr>
                              <a:rPr lang="de-DE" b="0" i="1" smtClean="0">
                                <a:latin typeface="Cambria Math" panose="02040503050406030204" pitchFamily="18" charset="0"/>
                              </a:rPr>
                            </m:ctrlPr>
                          </m:sSupPr>
                          <m:e>
                            <m:r>
                              <a:rPr lang="de-DE" b="0" i="1" smtClean="0">
                                <a:latin typeface="Cambria Math" panose="02040503050406030204" pitchFamily="18" charset="0"/>
                              </a:rPr>
                              <m:t>10</m:t>
                            </m:r>
                          </m:e>
                          <m:sup>
                            <m:r>
                              <a:rPr lang="de-DE" b="0" i="1" smtClean="0">
                                <a:latin typeface="Cambria Math" panose="02040503050406030204" pitchFamily="18" charset="0"/>
                              </a:rPr>
                              <m:t>−3</m:t>
                            </m:r>
                          </m:sup>
                        </m:sSup>
                        <m:r>
                          <a:rPr lang="de-DE" b="0" i="1" smtClean="0">
                            <a:latin typeface="Cambria Math" panose="02040503050406030204" pitchFamily="18" charset="0"/>
                          </a:rPr>
                          <m:t>𝑚𝑚</m:t>
                        </m:r>
                      </m:num>
                      <m:den>
                        <m:r>
                          <a:rPr lang="de-DE" b="0" i="1" smtClean="0">
                            <a:latin typeface="Cambria Math" panose="02040503050406030204" pitchFamily="18" charset="0"/>
                          </a:rPr>
                          <m:t>4</m:t>
                        </m:r>
                        <m:r>
                          <a:rPr lang="de-DE" b="0" i="1" smtClean="0">
                            <a:latin typeface="Cambria Math" panose="02040503050406030204" pitchFamily="18" charset="0"/>
                          </a:rPr>
                          <m:t>𝑚𝑚</m:t>
                        </m:r>
                      </m:den>
                    </m:f>
                    <m:r>
                      <a:rPr lang="de-DE" b="0" i="1" smtClean="0">
                        <a:latin typeface="Cambria Math" panose="02040503050406030204" pitchFamily="18" charset="0"/>
                      </a:rPr>
                      <m:t>=</m:t>
                    </m:r>
                  </m:oMath>
                </a14:m>
                <a:r>
                  <a:rPr lang="de-DE" b="0" dirty="0"/>
                  <a:t> 0,006</a:t>
                </a:r>
              </a:p>
              <a:p>
                <a:pPr marL="342900" indent="-342900">
                  <a:buFont typeface="+mj-lt"/>
                  <a:buAutoNum type="arabicPeriod"/>
                </a:pPr>
                <a14:m>
                  <m:oMath xmlns:m="http://schemas.openxmlformats.org/officeDocument/2006/math">
                    <m:r>
                      <a:rPr lang="de-DE" b="0" i="1" smtClean="0">
                        <a:latin typeface="Cambria Math" panose="02040503050406030204" pitchFamily="18" charset="0"/>
                      </a:rPr>
                      <m:t>𝑏</m:t>
                    </m:r>
                    <m:r>
                      <a:rPr lang="de-DE" b="0" i="1" smtClean="0">
                        <a:latin typeface="Cambria Math" panose="02040503050406030204" pitchFamily="18" charset="0"/>
                      </a:rPr>
                      <m:t>=</m:t>
                    </m:r>
                    <m:r>
                      <a:rPr lang="de-DE" b="0" i="1" smtClean="0">
                        <a:latin typeface="Cambria Math" panose="02040503050406030204" pitchFamily="18" charset="0"/>
                      </a:rPr>
                      <m:t>𝑔</m:t>
                    </m:r>
                    <m:r>
                      <a:rPr lang="de-DE" b="0" i="1" smtClean="0">
                        <a:latin typeface="Cambria Math" panose="02040503050406030204" pitchFamily="18" charset="0"/>
                      </a:rPr>
                      <m:t>∗</m:t>
                    </m:r>
                    <m:r>
                      <m:rPr>
                        <m:sty m:val="p"/>
                      </m:rPr>
                      <a:rPr lang="el-GR" b="0" i="1" smtClean="0">
                        <a:latin typeface="Cambria Math" panose="02040503050406030204" pitchFamily="18" charset="0"/>
                      </a:rPr>
                      <m:t>β</m:t>
                    </m:r>
                    <m:r>
                      <a:rPr lang="de-DE" b="0" i="1" smtClean="0">
                        <a:latin typeface="Cambria Math" panose="02040503050406030204" pitchFamily="18" charset="0"/>
                      </a:rPr>
                      <m:t>=400</m:t>
                    </m:r>
                    <m:r>
                      <a:rPr lang="de-DE" b="0" i="1" smtClean="0">
                        <a:latin typeface="Cambria Math" panose="02040503050406030204" pitchFamily="18" charset="0"/>
                      </a:rPr>
                      <m:t>𝑚𝑚</m:t>
                    </m:r>
                    <m:r>
                      <a:rPr lang="de-DE" b="0" i="1" smtClean="0">
                        <a:latin typeface="Cambria Math" panose="02040503050406030204" pitchFamily="18" charset="0"/>
                      </a:rPr>
                      <m:t> ∗0,006=2,4</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el-GR" i="1" smtClean="0">
                            <a:latin typeface="Cambria Math" panose="02040503050406030204" pitchFamily="18" charset="0"/>
                          </a:rPr>
                        </m:ctrlPr>
                      </m:sSubPr>
                      <m:e>
                        <m:r>
                          <m:rPr>
                            <m:nor/>
                          </m:rPr>
                          <a:rPr lang="el-GR" dirty="0" smtClean="0"/>
                          <m:t>φ</m:t>
                        </m:r>
                      </m:e>
                      <m:sub>
                        <m:r>
                          <a:rPr lang="de-DE" b="0" i="1" smtClean="0">
                            <a:latin typeface="Cambria Math" panose="02040503050406030204" pitchFamily="18" charset="0"/>
                          </a:rPr>
                          <m:t>𝐵𝑘</m:t>
                        </m:r>
                      </m:sub>
                    </m:sSub>
                    <m:r>
                      <a:rPr lang="de-DE" b="0" i="1" smtClean="0">
                        <a:latin typeface="Cambria Math" panose="02040503050406030204" pitchFamily="18" charset="0"/>
                      </a:rPr>
                      <m:t>=</m:t>
                    </m:r>
                    <m:r>
                      <a:rPr lang="de-DE" b="0" i="1" smtClean="0">
                        <a:latin typeface="Cambria Math" panose="02040503050406030204" pitchFamily="18" charset="0"/>
                      </a:rPr>
                      <m:t>𝑠𝑝𝑥</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𝑁𝑎</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𝑁𝑏</m:t>
                            </m:r>
                          </m:e>
                          <m:sup>
                            <m:r>
                              <a:rPr lang="de-DE" b="0" i="1" smtClean="0">
                                <a:latin typeface="Cambria Math" panose="02040503050406030204" pitchFamily="18" charset="0"/>
                              </a:rPr>
                              <m:t>2</m:t>
                            </m:r>
                          </m:sup>
                        </m:sSup>
                      </m:e>
                    </m:rad>
                    <m:r>
                      <a:rPr lang="de-DE" b="0" i="1" smtClean="0">
                        <a:latin typeface="Cambria Math" panose="02040503050406030204" pitchFamily="18" charset="0"/>
                      </a:rPr>
                      <m:t>=</m:t>
                    </m:r>
                    <m:r>
                      <m:rPr>
                        <m:nor/>
                      </m:rPr>
                      <a:rPr lang="de-DE" b="0" i="0" smtClean="0">
                        <a:latin typeface="Cambria Math" panose="02040503050406030204" pitchFamily="18" charset="0"/>
                      </a:rPr>
                      <m:t>8</m:t>
                    </m:r>
                    <m:r>
                      <m:rPr>
                        <m:nor/>
                      </m:rPr>
                      <a:rPr lang="de-DE" dirty="0" smtClean="0"/>
                      <m:t>µ</m:t>
                    </m:r>
                    <m:r>
                      <m:rPr>
                        <m:nor/>
                      </m:rPr>
                      <a:rPr lang="de-DE" dirty="0" smtClean="0"/>
                      <m:t>m</m:t>
                    </m:r>
                    <m:r>
                      <a:rPr lang="de-DE" b="0" i="1" smtClean="0">
                        <a:latin typeface="Cambria Math" panose="02040503050406030204" pitchFamily="18" charset="0"/>
                      </a:rPr>
                      <m:t>∗</m:t>
                    </m:r>
                    <m:rad>
                      <m:radPr>
                        <m:degHide m:val="on"/>
                        <m:ctrlPr>
                          <a:rPr lang="de-DE" b="0" i="1" smtClean="0">
                            <a:latin typeface="Cambria Math" panose="02040503050406030204" pitchFamily="18" charset="0"/>
                          </a:rPr>
                        </m:ctrlPr>
                      </m:radPr>
                      <m:deg/>
                      <m:e>
                        <m:sSup>
                          <m:sSupPr>
                            <m:ctrlPr>
                              <a:rPr lang="de-DE" b="0" i="1" smtClean="0">
                                <a:latin typeface="Cambria Math" panose="02040503050406030204" pitchFamily="18" charset="0"/>
                              </a:rPr>
                            </m:ctrlPr>
                          </m:sSupPr>
                          <m:e>
                            <m:r>
                              <a:rPr lang="de-DE" b="0" i="1" smtClean="0">
                                <a:latin typeface="Cambria Math" panose="02040503050406030204" pitchFamily="18" charset="0"/>
                              </a:rPr>
                              <m:t>1710</m:t>
                            </m:r>
                          </m:e>
                          <m:sup>
                            <m:r>
                              <a:rPr lang="de-DE" b="0" i="1" smtClean="0">
                                <a:latin typeface="Cambria Math" panose="02040503050406030204" pitchFamily="18" charset="0"/>
                              </a:rPr>
                              <m:t>2</m:t>
                            </m:r>
                          </m:sup>
                        </m:sSup>
                        <m:r>
                          <a:rPr lang="de-DE" b="0" i="1" smtClean="0">
                            <a:latin typeface="Cambria Math" panose="02040503050406030204" pitchFamily="18" charset="0"/>
                          </a:rPr>
                          <m:t>+</m:t>
                        </m:r>
                        <m:sSup>
                          <m:sSupPr>
                            <m:ctrlPr>
                              <a:rPr lang="de-DE" b="0" i="1" smtClean="0">
                                <a:latin typeface="Cambria Math" panose="02040503050406030204" pitchFamily="18" charset="0"/>
                              </a:rPr>
                            </m:ctrlPr>
                          </m:sSupPr>
                          <m:e>
                            <m:r>
                              <a:rPr lang="de-DE" b="0" i="1" smtClean="0">
                                <a:latin typeface="Cambria Math" panose="02040503050406030204" pitchFamily="18" charset="0"/>
                              </a:rPr>
                              <m:t>1696</m:t>
                            </m:r>
                          </m:e>
                          <m:sup>
                            <m:r>
                              <a:rPr lang="de-DE" b="0" i="1" smtClean="0">
                                <a:latin typeface="Cambria Math" panose="02040503050406030204" pitchFamily="18" charset="0"/>
                              </a:rPr>
                              <m:t>2</m:t>
                            </m:r>
                          </m:sup>
                        </m:sSup>
                      </m:e>
                    </m:rad>
                    <m:r>
                      <a:rPr lang="de-DE" b="0" i="1" smtClean="0">
                        <a:latin typeface="Cambria Math" panose="02040503050406030204" pitchFamily="18" charset="0"/>
                      </a:rPr>
                      <m:t>=19,27</m:t>
                    </m:r>
                    <m:r>
                      <a:rPr lang="de-DE" b="0" i="1" smtClean="0">
                        <a:latin typeface="Cambria Math" panose="02040503050406030204" pitchFamily="18" charset="0"/>
                      </a:rPr>
                      <m:t>𝑚𝑚</m:t>
                    </m:r>
                  </m:oMath>
                </a14:m>
                <a:endParaRPr lang="de-DE" b="0" dirty="0"/>
              </a:p>
              <a:p>
                <a:pPr marL="342900" indent="-342900">
                  <a:buFont typeface="+mj-lt"/>
                  <a:buAutoNum type="arabicPeriod"/>
                </a:pP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𝑘</m:t>
                        </m:r>
                      </m:e>
                      <m:sub>
                        <m:r>
                          <a:rPr lang="de-DE" b="0" i="1" smtClean="0">
                            <a:latin typeface="Cambria Math" panose="02040503050406030204" pitchFamily="18" charset="0"/>
                          </a:rPr>
                          <m:t>𝑚𝑎𝑥</m:t>
                        </m:r>
                      </m:sub>
                    </m:sSub>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𝑠𝑝𝑥</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smtClean="0">
                        <a:latin typeface="Cambria Math" panose="02040503050406030204" pitchFamily="18" charset="0"/>
                      </a:rPr>
                      <m:t>=</m:t>
                    </m:r>
                    <m:f>
                      <m:fPr>
                        <m:ctrlPr>
                          <a:rPr lang="de-DE" b="0" i="1" smtClean="0">
                            <a:latin typeface="Cambria Math" panose="02040503050406030204" pitchFamily="18" charset="0"/>
                          </a:rPr>
                        </m:ctrlPr>
                      </m:fPr>
                      <m:num>
                        <m:r>
                          <a:rPr lang="de-DE" b="0" i="1" smtClean="0">
                            <a:latin typeface="Cambria Math" panose="02040503050406030204" pitchFamily="18" charset="0"/>
                          </a:rPr>
                          <m:t>8µ</m:t>
                        </m:r>
                        <m:r>
                          <a:rPr lang="de-DE" b="0" i="1" smtClean="0">
                            <a:latin typeface="Cambria Math" panose="02040503050406030204" pitchFamily="18" charset="0"/>
                          </a:rPr>
                          <m:t>𝑚</m:t>
                        </m:r>
                      </m:num>
                      <m:den>
                        <m:r>
                          <a:rPr lang="de-DE" b="0" i="1" smtClean="0">
                            <a:latin typeface="Cambria Math" panose="02040503050406030204" pitchFamily="18" charset="0"/>
                          </a:rPr>
                          <m:t>1,34µ</m:t>
                        </m:r>
                        <m:r>
                          <a:rPr lang="de-DE" b="0" i="1" smtClean="0">
                            <a:latin typeface="Cambria Math" panose="02040503050406030204" pitchFamily="18" charset="0"/>
                          </a:rPr>
                          <m:t>𝑚</m:t>
                        </m:r>
                      </m:den>
                    </m:f>
                    <m:r>
                      <a:rPr lang="de-DE" b="0" i="1" dirty="0" smtClean="0">
                        <a:latin typeface="Cambria Math" panose="02040503050406030204" pitchFamily="18" charset="0"/>
                      </a:rPr>
                      <m:t>=5,97</m:t>
                    </m:r>
                  </m:oMath>
                </a14:m>
                <a:endParaRPr lang="de-DE" dirty="0"/>
              </a:p>
              <a:p>
                <a:endParaRPr lang="en-GB" dirty="0"/>
              </a:p>
            </p:txBody>
          </p:sp>
        </mc:Choice>
        <mc:Fallback xmlns="">
          <p:sp>
            <p:nvSpPr>
              <p:cNvPr id="4" name="Inhaltsplatzhalter 3">
                <a:extLst>
                  <a:ext uri="{FF2B5EF4-FFF2-40B4-BE49-F238E27FC236}">
                    <a16:creationId xmlns:a16="http://schemas.microsoft.com/office/drawing/2014/main" id="{3363F5C7-8500-4C20-935B-3475200C9480}"/>
                  </a:ext>
                </a:extLst>
              </p:cNvPr>
              <p:cNvSpPr>
                <a:spLocks noGrp="1" noRot="1" noChangeAspect="1" noMove="1" noResize="1" noEditPoints="1" noAdjustHandles="1" noChangeArrowheads="1" noChangeShapeType="1" noTextEdit="1"/>
              </p:cNvSpPr>
              <p:nvPr>
                <p:ph sz="quarter" idx="13"/>
              </p:nvPr>
            </p:nvSpPr>
            <p:spPr>
              <a:blipFill>
                <a:blip r:embed="rId3"/>
                <a:stretch>
                  <a:fillRect l="-526"/>
                </a:stretch>
              </a:blipFill>
            </p:spPr>
            <p:txBody>
              <a:bodyPr/>
              <a:lstStyle/>
              <a:p>
                <a:r>
                  <a:rPr lang="de-DE">
                    <a:noFill/>
                  </a:rPr>
                  <a:t> </a:t>
                </a:r>
              </a:p>
            </p:txBody>
          </p:sp>
        </mc:Fallback>
      </mc:AlternateContent>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spTree>
    <p:extLst>
      <p:ext uri="{BB962C8B-B14F-4D97-AF65-F5344CB8AC3E}">
        <p14:creationId xmlns:p14="http://schemas.microsoft.com/office/powerpoint/2010/main" val="4867106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a:t>Last In – First Out LIFO</a:t>
            </a:r>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a:t>Speicherbaustein</a:t>
            </a:r>
            <a:endParaRPr lang="en-GB" dirty="0"/>
          </a:p>
        </p:txBody>
      </p:sp>
      <p:sp>
        <p:nvSpPr>
          <p:cNvPr id="4" name="Inhaltsplatzhalter 3">
            <a:extLst>
              <a:ext uri="{FF2B5EF4-FFF2-40B4-BE49-F238E27FC236}">
                <a16:creationId xmlns:a16="http://schemas.microsoft.com/office/drawing/2014/main" id="{8A885409-384E-480D-9E1D-4E6B8C44F801}"/>
              </a:ext>
            </a:extLst>
          </p:cNvPr>
          <p:cNvSpPr>
            <a:spLocks noGrp="1"/>
          </p:cNvSpPr>
          <p:nvPr>
            <p:ph sz="quarter" idx="13"/>
          </p:nvPr>
        </p:nvSpPr>
        <p:spPr/>
        <p:txBody>
          <a:bodyPr/>
          <a:lstStyle/>
          <a:p>
            <a:endParaRPr lang="en-GB" dirty="0"/>
          </a:p>
        </p:txBody>
      </p:sp>
      <p:graphicFrame>
        <p:nvGraphicFramePr>
          <p:cNvPr id="5" name="Tabelle 9">
            <a:extLst>
              <a:ext uri="{FF2B5EF4-FFF2-40B4-BE49-F238E27FC236}">
                <a16:creationId xmlns:a16="http://schemas.microsoft.com/office/drawing/2014/main" id="{608059F0-120D-434A-9C40-892E1652354B}"/>
              </a:ext>
            </a:extLst>
          </p:cNvPr>
          <p:cNvGraphicFramePr>
            <a:graphicFrameLocks noGrp="1"/>
          </p:cNvGraphicFramePr>
          <p:nvPr>
            <p:extLst>
              <p:ext uri="{D42A27DB-BD31-4B8C-83A1-F6EECF244321}">
                <p14:modId xmlns:p14="http://schemas.microsoft.com/office/powerpoint/2010/main" val="385579672"/>
              </p:ext>
            </p:extLst>
          </p:nvPr>
        </p:nvGraphicFramePr>
        <p:xfrm>
          <a:off x="4616208" y="1321914"/>
          <a:ext cx="2883146" cy="4417624"/>
        </p:xfrm>
        <a:graphic>
          <a:graphicData uri="http://schemas.openxmlformats.org/drawingml/2006/table">
            <a:tbl>
              <a:tblPr firstRow="1" bandRow="1">
                <a:tableStyleId>{5C22544A-7EE6-4342-B048-85BDC9FD1C3A}</a:tableStyleId>
              </a:tblPr>
              <a:tblGrid>
                <a:gridCol w="1441573">
                  <a:extLst>
                    <a:ext uri="{9D8B030D-6E8A-4147-A177-3AD203B41FA5}">
                      <a16:colId xmlns:a16="http://schemas.microsoft.com/office/drawing/2014/main" val="4037389264"/>
                    </a:ext>
                  </a:extLst>
                </a:gridCol>
                <a:gridCol w="1441573">
                  <a:extLst>
                    <a:ext uri="{9D8B030D-6E8A-4147-A177-3AD203B41FA5}">
                      <a16:colId xmlns:a16="http://schemas.microsoft.com/office/drawing/2014/main" val="4056283463"/>
                    </a:ext>
                  </a:extLst>
                </a:gridCol>
              </a:tblGrid>
              <a:tr h="552203">
                <a:tc>
                  <a:txBody>
                    <a:bodyPr/>
                    <a:lstStyle/>
                    <a:p>
                      <a:r>
                        <a:rPr lang="de-DE" dirty="0"/>
                        <a:t>Adresse</a:t>
                      </a:r>
                      <a:endParaRPr lang="en-GB" dirty="0"/>
                    </a:p>
                  </a:txBody>
                  <a:tcPr>
                    <a:solidFill>
                      <a:srgbClr val="009994"/>
                    </a:solidFill>
                  </a:tcPr>
                </a:tc>
                <a:tc>
                  <a:txBody>
                    <a:bodyPr/>
                    <a:lstStyle/>
                    <a:p>
                      <a:r>
                        <a:rPr lang="de-DE" dirty="0"/>
                        <a:t>Inhalt</a:t>
                      </a:r>
                      <a:endParaRPr lang="en-GB" dirty="0"/>
                    </a:p>
                  </a:txBody>
                  <a:tcPr>
                    <a:solidFill>
                      <a:srgbClr val="009994"/>
                    </a:solidFill>
                  </a:tcPr>
                </a:tc>
                <a:extLst>
                  <a:ext uri="{0D108BD9-81ED-4DB2-BD59-A6C34878D82A}">
                    <a16:rowId xmlns:a16="http://schemas.microsoft.com/office/drawing/2014/main" val="2720093087"/>
                  </a:ext>
                </a:extLst>
              </a:tr>
              <a:tr h="552203">
                <a:tc>
                  <a:txBody>
                    <a:bodyPr/>
                    <a:lstStyle/>
                    <a:p>
                      <a:r>
                        <a:rPr lang="de-DE" dirty="0"/>
                        <a:t>0</a:t>
                      </a:r>
                      <a:endParaRPr lang="en-GB" dirty="0"/>
                    </a:p>
                  </a:txBody>
                  <a:tcPr>
                    <a:solidFill>
                      <a:srgbClr val="D8E5ED"/>
                    </a:solidFill>
                  </a:tcPr>
                </a:tc>
                <a:tc>
                  <a:txBody>
                    <a:bodyPr/>
                    <a:lstStyle/>
                    <a:p>
                      <a:r>
                        <a:rPr lang="de-DE" dirty="0" err="1"/>
                        <a:t>n.o</a:t>
                      </a:r>
                      <a:r>
                        <a:rPr lang="de-DE" dirty="0"/>
                        <a:t>.</a:t>
                      </a:r>
                      <a:endParaRPr lang="en-GB" dirty="0"/>
                    </a:p>
                  </a:txBody>
                  <a:tcPr>
                    <a:solidFill>
                      <a:srgbClr val="D8E5ED"/>
                    </a:solidFill>
                  </a:tcPr>
                </a:tc>
                <a:extLst>
                  <a:ext uri="{0D108BD9-81ED-4DB2-BD59-A6C34878D82A}">
                    <a16:rowId xmlns:a16="http://schemas.microsoft.com/office/drawing/2014/main" val="4220790723"/>
                  </a:ext>
                </a:extLst>
              </a:tr>
              <a:tr h="552203">
                <a:tc>
                  <a:txBody>
                    <a:bodyPr/>
                    <a:lstStyle/>
                    <a:p>
                      <a:r>
                        <a:rPr lang="de-DE" dirty="0"/>
                        <a:t>1</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1237867284"/>
                  </a:ext>
                </a:extLst>
              </a:tr>
              <a:tr h="552203">
                <a:tc>
                  <a:txBody>
                    <a:bodyPr/>
                    <a:lstStyle/>
                    <a:p>
                      <a:r>
                        <a:rPr lang="de-DE" dirty="0"/>
                        <a:t>2</a:t>
                      </a:r>
                      <a:endParaRPr lang="en-GB" dirty="0"/>
                    </a:p>
                  </a:txBody>
                  <a:tcPr>
                    <a:solidFill>
                      <a:srgbClr val="D8E5ED"/>
                    </a:solidFill>
                  </a:tcPr>
                </a:tc>
                <a:tc>
                  <a:txBody>
                    <a:bodyPr/>
                    <a:lstStyle/>
                    <a:p>
                      <a:r>
                        <a:rPr lang="de-DE" dirty="0" err="1"/>
                        <a:t>n.o</a:t>
                      </a:r>
                      <a:r>
                        <a:rPr lang="de-DE" dirty="0"/>
                        <a:t>.</a:t>
                      </a:r>
                      <a:endParaRPr lang="en-GB" dirty="0"/>
                    </a:p>
                  </a:txBody>
                  <a:tcPr>
                    <a:solidFill>
                      <a:srgbClr val="D8E5ED"/>
                    </a:solidFill>
                  </a:tcPr>
                </a:tc>
                <a:extLst>
                  <a:ext uri="{0D108BD9-81ED-4DB2-BD59-A6C34878D82A}">
                    <a16:rowId xmlns:a16="http://schemas.microsoft.com/office/drawing/2014/main" val="2456106170"/>
                  </a:ext>
                </a:extLst>
              </a:tr>
              <a:tr h="552203">
                <a:tc>
                  <a:txBody>
                    <a:bodyPr/>
                    <a:lstStyle/>
                    <a:p>
                      <a:r>
                        <a:rPr lang="de-DE" dirty="0"/>
                        <a:t>3</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4102450171"/>
                  </a:ext>
                </a:extLst>
              </a:tr>
              <a:tr h="552203">
                <a:tc>
                  <a:txBody>
                    <a:bodyPr/>
                    <a:lstStyle/>
                    <a:p>
                      <a:r>
                        <a:rPr lang="de-DE" dirty="0"/>
                        <a:t>4</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736251688"/>
                  </a:ext>
                </a:extLst>
              </a:tr>
              <a:tr h="552203">
                <a:tc>
                  <a:txBody>
                    <a:bodyPr/>
                    <a:lstStyle/>
                    <a:p>
                      <a:r>
                        <a:rPr lang="de-DE" dirty="0"/>
                        <a:t>5</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93203336"/>
                  </a:ext>
                </a:extLst>
              </a:tr>
              <a:tr h="552203">
                <a:tc>
                  <a:txBody>
                    <a:bodyPr/>
                    <a:lstStyle/>
                    <a:p>
                      <a:r>
                        <a:rPr lang="de-DE" dirty="0"/>
                        <a:t>6</a:t>
                      </a:r>
                      <a:endParaRPr lang="en-GB" dirty="0"/>
                    </a:p>
                  </a:txBody>
                  <a:tcPr>
                    <a:solidFill>
                      <a:srgbClr val="D8E5ED"/>
                    </a:solidFill>
                  </a:tcPr>
                </a:tc>
                <a:tc>
                  <a:txBody>
                    <a:bodyPr/>
                    <a:lstStyle/>
                    <a:p>
                      <a:r>
                        <a:rPr lang="de-DE" dirty="0" err="1"/>
                        <a:t>i.o</a:t>
                      </a:r>
                      <a:r>
                        <a:rPr lang="de-DE" dirty="0"/>
                        <a:t>.</a:t>
                      </a:r>
                      <a:endParaRPr lang="en-GB" dirty="0"/>
                    </a:p>
                  </a:txBody>
                  <a:tcPr>
                    <a:solidFill>
                      <a:srgbClr val="D8E5ED"/>
                    </a:solidFill>
                  </a:tcPr>
                </a:tc>
                <a:extLst>
                  <a:ext uri="{0D108BD9-81ED-4DB2-BD59-A6C34878D82A}">
                    <a16:rowId xmlns:a16="http://schemas.microsoft.com/office/drawing/2014/main" val="1874373851"/>
                  </a:ext>
                </a:extLst>
              </a:tr>
            </a:tbl>
          </a:graphicData>
        </a:graphic>
      </p:graphicFrame>
      <p:sp>
        <p:nvSpPr>
          <p:cNvPr id="6" name="Pfeil: nach unten 5">
            <a:extLst>
              <a:ext uri="{FF2B5EF4-FFF2-40B4-BE49-F238E27FC236}">
                <a16:creationId xmlns:a16="http://schemas.microsoft.com/office/drawing/2014/main" id="{3D93602B-119D-4AA1-B195-57D184F8BA3C}"/>
              </a:ext>
            </a:extLst>
          </p:cNvPr>
          <p:cNvSpPr/>
          <p:nvPr/>
        </p:nvSpPr>
        <p:spPr>
          <a:xfrm>
            <a:off x="1485900" y="1353583"/>
            <a:ext cx="2223951" cy="4069317"/>
          </a:xfrm>
          <a:prstGeom prst="downArrow">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t>schreiben</a:t>
            </a:r>
            <a:endParaRPr lang="en-GB" dirty="0"/>
          </a:p>
        </p:txBody>
      </p:sp>
      <p:sp>
        <p:nvSpPr>
          <p:cNvPr id="7" name="Pfeil: nach unten 6">
            <a:extLst>
              <a:ext uri="{FF2B5EF4-FFF2-40B4-BE49-F238E27FC236}">
                <a16:creationId xmlns:a16="http://schemas.microsoft.com/office/drawing/2014/main" id="{7848D286-753A-4365-921A-995983A8F08D}"/>
              </a:ext>
            </a:extLst>
          </p:cNvPr>
          <p:cNvSpPr/>
          <p:nvPr/>
        </p:nvSpPr>
        <p:spPr>
          <a:xfrm rot="5400000">
            <a:off x="9214666" y="3898900"/>
            <a:ext cx="849268" cy="3048000"/>
          </a:xfrm>
          <a:prstGeom prst="downArrow">
            <a:avLst/>
          </a:prstGeom>
          <a:solidFill>
            <a:srgbClr val="00999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8" name="Textfeld 7">
            <a:extLst>
              <a:ext uri="{FF2B5EF4-FFF2-40B4-BE49-F238E27FC236}">
                <a16:creationId xmlns:a16="http://schemas.microsoft.com/office/drawing/2014/main" id="{ABB83D11-54AC-4B69-915E-8CC0C9AF24B0}"/>
              </a:ext>
            </a:extLst>
          </p:cNvPr>
          <p:cNvSpPr txBox="1"/>
          <p:nvPr/>
        </p:nvSpPr>
        <p:spPr>
          <a:xfrm>
            <a:off x="9299303" y="5202587"/>
            <a:ext cx="679994" cy="369332"/>
          </a:xfrm>
          <a:prstGeom prst="rect">
            <a:avLst/>
          </a:prstGeom>
          <a:noFill/>
        </p:spPr>
        <p:txBody>
          <a:bodyPr wrap="none" rtlCol="0">
            <a:spAutoFit/>
          </a:bodyPr>
          <a:lstStyle/>
          <a:p>
            <a:r>
              <a:rPr lang="de-DE" dirty="0">
                <a:solidFill>
                  <a:schemeClr val="bg1"/>
                </a:solidFill>
              </a:rPr>
              <a:t>lesen</a:t>
            </a:r>
            <a:endParaRPr lang="en-GB" dirty="0">
              <a:solidFill>
                <a:schemeClr val="bg1"/>
              </a:solidFill>
            </a:endParaRPr>
          </a:p>
        </p:txBody>
      </p:sp>
      <p:sp>
        <p:nvSpPr>
          <p:cNvPr id="9" name="Datumsplatzhalter 3">
            <a:extLst>
              <a:ext uri="{FF2B5EF4-FFF2-40B4-BE49-F238E27FC236}">
                <a16:creationId xmlns:a16="http://schemas.microsoft.com/office/drawing/2014/main" id="{5F8B9C08-F730-4C21-BF7C-2A616855F671}"/>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10" name="Fußzeilenplatzhalter 4">
            <a:extLst>
              <a:ext uri="{FF2B5EF4-FFF2-40B4-BE49-F238E27FC236}">
                <a16:creationId xmlns:a16="http://schemas.microsoft.com/office/drawing/2014/main" id="{87F86BCA-FA14-46C2-B589-7426350404C7}"/>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313282864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err="1"/>
              <a:t>Kantendetektion</a:t>
            </a:r>
            <a:endParaRPr lang="en-GB" dirty="0"/>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err="1"/>
              <a:t>Canny</a:t>
            </a:r>
            <a:r>
              <a:rPr lang="de-DE" dirty="0"/>
              <a:t>-Operator</a:t>
            </a:r>
            <a:endParaRPr lang="en-GB" dirty="0"/>
          </a:p>
        </p:txBody>
      </p:sp>
      <p:sp>
        <p:nvSpPr>
          <p:cNvPr id="4" name="Inhaltsplatzhalter 3">
            <a:extLst>
              <a:ext uri="{FF2B5EF4-FFF2-40B4-BE49-F238E27FC236}">
                <a16:creationId xmlns:a16="http://schemas.microsoft.com/office/drawing/2014/main" id="{8A885409-384E-480D-9E1D-4E6B8C44F801}"/>
              </a:ext>
            </a:extLst>
          </p:cNvPr>
          <p:cNvSpPr>
            <a:spLocks noGrp="1"/>
          </p:cNvSpPr>
          <p:nvPr>
            <p:ph sz="quarter" idx="13"/>
          </p:nvPr>
        </p:nvSpPr>
        <p:spPr/>
        <p:txBody>
          <a:bodyPr>
            <a:normAutofit/>
          </a:bodyPr>
          <a:lstStyle/>
          <a:p>
            <a:r>
              <a:rPr lang="de-DE" dirty="0"/>
              <a:t>Ziele:</a:t>
            </a:r>
          </a:p>
          <a:p>
            <a:r>
              <a:rPr lang="de-DE" dirty="0"/>
              <a:t>Gute Detektion aller Kanten ohne viel </a:t>
            </a:r>
            <a:r>
              <a:rPr lang="de-DE" dirty="0" err="1"/>
              <a:t>Clutter</a:t>
            </a:r>
            <a:r>
              <a:rPr lang="de-DE" dirty="0"/>
              <a:t>.</a:t>
            </a:r>
          </a:p>
          <a:p>
            <a:r>
              <a:rPr lang="de-DE" dirty="0"/>
              <a:t>Minimale Distanz zwischen detektierter Kante und echter Kante.</a:t>
            </a:r>
          </a:p>
          <a:p>
            <a:r>
              <a:rPr lang="de-DE" dirty="0"/>
              <a:t>Klare Antwort: Nur eine Antwort pro Kante.</a:t>
            </a:r>
          </a:p>
          <a:p>
            <a:endParaRPr lang="de-DE" dirty="0"/>
          </a:p>
          <a:p>
            <a:r>
              <a:rPr lang="de-DE" dirty="0"/>
              <a:t>Vorgehensweise:</a:t>
            </a:r>
          </a:p>
          <a:p>
            <a:pPr marL="342900" indent="-342900">
              <a:buAutoNum type="arabicPeriod"/>
            </a:pPr>
            <a:r>
              <a:rPr lang="de-DE" dirty="0"/>
              <a:t>Glättung des Bildes mittels Gaußfilter.</a:t>
            </a:r>
          </a:p>
          <a:p>
            <a:pPr marL="342900" indent="-342900">
              <a:buAutoNum type="arabicPeriod"/>
            </a:pPr>
            <a:r>
              <a:rPr lang="de-DE" dirty="0"/>
              <a:t>Differenzierung mit </a:t>
            </a:r>
            <a:r>
              <a:rPr lang="de-DE" dirty="0" err="1"/>
              <a:t>Prewitt</a:t>
            </a:r>
            <a:r>
              <a:rPr lang="de-DE" dirty="0"/>
              <a:t>-Operator.</a:t>
            </a:r>
          </a:p>
          <a:p>
            <a:pPr marL="342900" indent="-342900">
              <a:buAutoNum type="arabicPeriod"/>
            </a:pPr>
            <a:r>
              <a:rPr lang="de-DE" dirty="0"/>
              <a:t>Unterdrückung von Nichtmaxima.</a:t>
            </a:r>
          </a:p>
          <a:p>
            <a:pPr marL="342900" indent="-342900">
              <a:buAutoNum type="arabicPeriod"/>
            </a:pPr>
            <a:r>
              <a:rPr lang="de-DE" dirty="0"/>
              <a:t>Schwellwertbildung.</a:t>
            </a:r>
          </a:p>
        </p:txBody>
      </p:sp>
      <p:sp>
        <p:nvSpPr>
          <p:cNvPr id="8" name="Textfeld 7">
            <a:extLst>
              <a:ext uri="{FF2B5EF4-FFF2-40B4-BE49-F238E27FC236}">
                <a16:creationId xmlns:a16="http://schemas.microsoft.com/office/drawing/2014/main" id="{ABB83D11-54AC-4B69-915E-8CC0C9AF24B0}"/>
              </a:ext>
            </a:extLst>
          </p:cNvPr>
          <p:cNvSpPr txBox="1"/>
          <p:nvPr/>
        </p:nvSpPr>
        <p:spPr>
          <a:xfrm>
            <a:off x="9299303" y="5202587"/>
            <a:ext cx="679994" cy="369332"/>
          </a:xfrm>
          <a:prstGeom prst="rect">
            <a:avLst/>
          </a:prstGeom>
          <a:noFill/>
        </p:spPr>
        <p:txBody>
          <a:bodyPr wrap="none" rtlCol="0">
            <a:spAutoFit/>
          </a:bodyPr>
          <a:lstStyle/>
          <a:p>
            <a:r>
              <a:rPr lang="de-DE" dirty="0">
                <a:solidFill>
                  <a:schemeClr val="bg1"/>
                </a:solidFill>
              </a:rPr>
              <a:t>lesen</a:t>
            </a:r>
            <a:endParaRPr lang="en-GB" dirty="0">
              <a:solidFill>
                <a:schemeClr val="bg1"/>
              </a:solidFill>
            </a:endParaRPr>
          </a:p>
        </p:txBody>
      </p:sp>
      <p:pic>
        <p:nvPicPr>
          <p:cNvPr id="10" name="Grafik 9" descr="Ein Bild, das Text enthält.&#10;&#10;Automatisch generierte Beschreibung">
            <a:extLst>
              <a:ext uri="{FF2B5EF4-FFF2-40B4-BE49-F238E27FC236}">
                <a16:creationId xmlns:a16="http://schemas.microsoft.com/office/drawing/2014/main" id="{E9A9AAA3-0C86-43DC-A3B2-A77191F94F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0306" y="2601933"/>
            <a:ext cx="6169457" cy="2971800"/>
          </a:xfrm>
          <a:prstGeom prst="rect">
            <a:avLst/>
          </a:prstGeom>
        </p:spPr>
      </p:pic>
      <p:sp>
        <p:nvSpPr>
          <p:cNvPr id="11" name="Textfeld 10">
            <a:extLst>
              <a:ext uri="{FF2B5EF4-FFF2-40B4-BE49-F238E27FC236}">
                <a16:creationId xmlns:a16="http://schemas.microsoft.com/office/drawing/2014/main" id="{7B0693FB-A600-4157-B529-C4DAC1FC285E}"/>
              </a:ext>
            </a:extLst>
          </p:cNvPr>
          <p:cNvSpPr txBox="1"/>
          <p:nvPr/>
        </p:nvSpPr>
        <p:spPr>
          <a:xfrm>
            <a:off x="815412" y="5868744"/>
            <a:ext cx="11144359" cy="338554"/>
          </a:xfrm>
          <a:prstGeom prst="rect">
            <a:avLst/>
          </a:prstGeom>
          <a:noFill/>
        </p:spPr>
        <p:txBody>
          <a:bodyPr wrap="square" rtlCol="0">
            <a:spAutoFit/>
          </a:bodyPr>
          <a:lstStyle/>
          <a:p>
            <a:r>
              <a:rPr lang="de-DE" sz="800" dirty="0"/>
              <a:t>Bildquelle: https://www.google.com/url?sa=i&amp;url=https%3A%2F%2Fwww.mathworks.com%2Fmatlabcentral%2Ffileexchange%2F40737-canny-edge-detector&amp;psig=AOvVaw3AwGSd-dux21Wm2EYjBzsi&amp;ust=1611652080147000&amp;source=images&amp;cd=vfe&amp;ved=0CAIQjRxqFwoTCPCs8Yfetu4CFQAAAAAdAAAAABAF Abgerufen am 15.01.2020</a:t>
            </a:r>
            <a:endParaRPr lang="en-GB" sz="800" dirty="0"/>
          </a:p>
        </p:txBody>
      </p:sp>
      <p:sp>
        <p:nvSpPr>
          <p:cNvPr id="12" name="Datumsplatzhalter 3">
            <a:extLst>
              <a:ext uri="{FF2B5EF4-FFF2-40B4-BE49-F238E27FC236}">
                <a16:creationId xmlns:a16="http://schemas.microsoft.com/office/drawing/2014/main" id="{81709092-681B-4A56-92F0-1C385C4C8614}"/>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13" name="Fußzeilenplatzhalter 4">
            <a:extLst>
              <a:ext uri="{FF2B5EF4-FFF2-40B4-BE49-F238E27FC236}">
                <a16:creationId xmlns:a16="http://schemas.microsoft.com/office/drawing/2014/main" id="{9BE785E5-6E85-4959-B0AA-E96B4EC7FA03}"/>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9513479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Inhaltsplatzhalter 11">
            <a:extLst>
              <a:ext uri="{FF2B5EF4-FFF2-40B4-BE49-F238E27FC236}">
                <a16:creationId xmlns:a16="http://schemas.microsoft.com/office/drawing/2014/main" id="{AC952CCB-D7E5-481F-8D80-BED0E405DADF}"/>
              </a:ext>
            </a:extLst>
          </p:cNvPr>
          <p:cNvSpPr>
            <a:spLocks noGrp="1"/>
          </p:cNvSpPr>
          <p:nvPr>
            <p:ph sz="quarter" idx="13"/>
          </p:nvPr>
        </p:nvSpPr>
        <p:spPr/>
        <p:txBody>
          <a:bodyPr/>
          <a:lstStyle/>
          <a:p>
            <a:r>
              <a:rPr lang="de-DE" dirty="0"/>
              <a:t>Füllt zusammenhängende Flächen mit einer Farbe aus. </a:t>
            </a:r>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endParaRPr lang="de-DE" dirty="0"/>
          </a:p>
          <a:p>
            <a:r>
              <a:rPr lang="de-DE" dirty="0"/>
              <a:t>Siehe Video: https://de.wikipedia.org/wiki/Floodfill#/media/Datei:Recursive_Flood_Fill_4_(aka).gif</a:t>
            </a:r>
            <a:endParaRPr lang="en-GB" dirty="0"/>
          </a:p>
        </p:txBody>
      </p:sp>
      <p:sp>
        <p:nvSpPr>
          <p:cNvPr id="26" name="Rechteck 25">
            <a:extLst>
              <a:ext uri="{FF2B5EF4-FFF2-40B4-BE49-F238E27FC236}">
                <a16:creationId xmlns:a16="http://schemas.microsoft.com/office/drawing/2014/main" id="{22279070-4BDE-4815-BD8D-47C9C5159551}"/>
              </a:ext>
            </a:extLst>
          </p:cNvPr>
          <p:cNvSpPr/>
          <p:nvPr/>
        </p:nvSpPr>
        <p:spPr>
          <a:xfrm>
            <a:off x="915762" y="1731068"/>
            <a:ext cx="2786742" cy="272881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 name="Titel 1">
            <a:extLst>
              <a:ext uri="{FF2B5EF4-FFF2-40B4-BE49-F238E27FC236}">
                <a16:creationId xmlns:a16="http://schemas.microsoft.com/office/drawing/2014/main" id="{9D26901C-39E0-4A25-8535-B858501248AC}"/>
              </a:ext>
            </a:extLst>
          </p:cNvPr>
          <p:cNvSpPr>
            <a:spLocks noGrp="1"/>
          </p:cNvSpPr>
          <p:nvPr>
            <p:ph type="ctrTitle"/>
          </p:nvPr>
        </p:nvSpPr>
        <p:spPr/>
        <p:txBody>
          <a:bodyPr/>
          <a:lstStyle/>
          <a:p>
            <a:r>
              <a:rPr lang="en-GB" dirty="0" err="1"/>
              <a:t>Floodfill</a:t>
            </a:r>
            <a:endParaRPr lang="en-GB" dirty="0"/>
          </a:p>
        </p:txBody>
      </p:sp>
      <p:sp>
        <p:nvSpPr>
          <p:cNvPr id="3" name="Untertitel 2">
            <a:extLst>
              <a:ext uri="{FF2B5EF4-FFF2-40B4-BE49-F238E27FC236}">
                <a16:creationId xmlns:a16="http://schemas.microsoft.com/office/drawing/2014/main" id="{925A01A3-4382-482E-959B-135B5C179DDF}"/>
              </a:ext>
            </a:extLst>
          </p:cNvPr>
          <p:cNvSpPr>
            <a:spLocks noGrp="1"/>
          </p:cNvSpPr>
          <p:nvPr>
            <p:ph type="subTitle" idx="1"/>
          </p:nvPr>
        </p:nvSpPr>
        <p:spPr/>
        <p:txBody>
          <a:bodyPr/>
          <a:lstStyle/>
          <a:p>
            <a:r>
              <a:rPr lang="de-DE" dirty="0"/>
              <a:t>Bildverarbeitung</a:t>
            </a:r>
            <a:endParaRPr lang="en-GB" dirty="0"/>
          </a:p>
        </p:txBody>
      </p:sp>
      <p:grpSp>
        <p:nvGrpSpPr>
          <p:cNvPr id="16" name="Gruppieren 15">
            <a:extLst>
              <a:ext uri="{FF2B5EF4-FFF2-40B4-BE49-F238E27FC236}">
                <a16:creationId xmlns:a16="http://schemas.microsoft.com/office/drawing/2014/main" id="{5C09F61B-282C-4291-B501-F2822DDDDC64}"/>
              </a:ext>
            </a:extLst>
          </p:cNvPr>
          <p:cNvGrpSpPr/>
          <p:nvPr/>
        </p:nvGrpSpPr>
        <p:grpSpPr>
          <a:xfrm>
            <a:off x="1905000" y="1887971"/>
            <a:ext cx="740229" cy="2571908"/>
            <a:chOff x="10613571" y="1321914"/>
            <a:chExt cx="740229" cy="2571908"/>
          </a:xfrm>
        </p:grpSpPr>
        <p:sp>
          <p:nvSpPr>
            <p:cNvPr id="13" name="Rechteck 12">
              <a:extLst>
                <a:ext uri="{FF2B5EF4-FFF2-40B4-BE49-F238E27FC236}">
                  <a16:creationId xmlns:a16="http://schemas.microsoft.com/office/drawing/2014/main" id="{7C4126A4-3532-4D48-BC2B-B12EF4755CF6}"/>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hteck 13">
              <a:extLst>
                <a:ext uri="{FF2B5EF4-FFF2-40B4-BE49-F238E27FC236}">
                  <a16:creationId xmlns:a16="http://schemas.microsoft.com/office/drawing/2014/main" id="{7A75D959-E937-496F-8E3B-113398D532B4}"/>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 name="Rechteck 14">
              <a:extLst>
                <a:ext uri="{FF2B5EF4-FFF2-40B4-BE49-F238E27FC236}">
                  <a16:creationId xmlns:a16="http://schemas.microsoft.com/office/drawing/2014/main" id="{677F13F9-FC92-48CD-9F28-EB7461149A04}"/>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7" name="Gruppieren 16">
            <a:extLst>
              <a:ext uri="{FF2B5EF4-FFF2-40B4-BE49-F238E27FC236}">
                <a16:creationId xmlns:a16="http://schemas.microsoft.com/office/drawing/2014/main" id="{FD23A00C-4088-4A1C-BA62-F8D6AEE54BD5}"/>
              </a:ext>
            </a:extLst>
          </p:cNvPr>
          <p:cNvGrpSpPr/>
          <p:nvPr/>
        </p:nvGrpSpPr>
        <p:grpSpPr>
          <a:xfrm>
            <a:off x="5381625" y="1887971"/>
            <a:ext cx="740229" cy="2571908"/>
            <a:chOff x="10613571" y="1321914"/>
            <a:chExt cx="740229" cy="2571908"/>
          </a:xfrm>
        </p:grpSpPr>
        <p:sp>
          <p:nvSpPr>
            <p:cNvPr id="18" name="Rechteck 17">
              <a:extLst>
                <a:ext uri="{FF2B5EF4-FFF2-40B4-BE49-F238E27FC236}">
                  <a16:creationId xmlns:a16="http://schemas.microsoft.com/office/drawing/2014/main" id="{58BD6D7F-E552-4C89-BC87-ABF249BEBC40}"/>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hteck 18">
              <a:extLst>
                <a:ext uri="{FF2B5EF4-FFF2-40B4-BE49-F238E27FC236}">
                  <a16:creationId xmlns:a16="http://schemas.microsoft.com/office/drawing/2014/main" id="{88DB7E4E-2266-4237-AF64-73293C619E90}"/>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0" name="Rechteck 19">
              <a:extLst>
                <a:ext uri="{FF2B5EF4-FFF2-40B4-BE49-F238E27FC236}">
                  <a16:creationId xmlns:a16="http://schemas.microsoft.com/office/drawing/2014/main" id="{8AF98D16-B7AD-498F-A2B6-A985F5011FA9}"/>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21" name="Rechteck 20">
            <a:extLst>
              <a:ext uri="{FF2B5EF4-FFF2-40B4-BE49-F238E27FC236}">
                <a16:creationId xmlns:a16="http://schemas.microsoft.com/office/drawing/2014/main" id="{89D0D404-E07B-465C-B6A5-BD0D51E3BB6F}"/>
              </a:ext>
            </a:extLst>
          </p:cNvPr>
          <p:cNvSpPr/>
          <p:nvPr/>
        </p:nvSpPr>
        <p:spPr>
          <a:xfrm>
            <a:off x="1905000" y="2548135"/>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 name="Rechteck 21">
            <a:extLst>
              <a:ext uri="{FF2B5EF4-FFF2-40B4-BE49-F238E27FC236}">
                <a16:creationId xmlns:a16="http://schemas.microsoft.com/office/drawing/2014/main" id="{513E00D7-6038-42E1-B273-B9D2F3F7F9CD}"/>
              </a:ext>
            </a:extLst>
          </p:cNvPr>
          <p:cNvSpPr/>
          <p:nvPr/>
        </p:nvSpPr>
        <p:spPr>
          <a:xfrm>
            <a:off x="5381625" y="2548135"/>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 name="Rechteck 22">
            <a:extLst>
              <a:ext uri="{FF2B5EF4-FFF2-40B4-BE49-F238E27FC236}">
                <a16:creationId xmlns:a16="http://schemas.microsoft.com/office/drawing/2014/main" id="{0B690F6E-9F47-4B23-A6C1-703A3AE1EF51}"/>
              </a:ext>
            </a:extLst>
          </p:cNvPr>
          <p:cNvSpPr/>
          <p:nvPr/>
        </p:nvSpPr>
        <p:spPr>
          <a:xfrm>
            <a:off x="8352351" y="1959185"/>
            <a:ext cx="740229" cy="583725"/>
          </a:xfrm>
          <a:prstGeom prst="rect">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hteck 23">
            <a:extLst>
              <a:ext uri="{FF2B5EF4-FFF2-40B4-BE49-F238E27FC236}">
                <a16:creationId xmlns:a16="http://schemas.microsoft.com/office/drawing/2014/main" id="{AAF7F463-DC03-4BCB-A6BA-D0425CFEE010}"/>
              </a:ext>
            </a:extLst>
          </p:cNvPr>
          <p:cNvSpPr/>
          <p:nvPr/>
        </p:nvSpPr>
        <p:spPr>
          <a:xfrm>
            <a:off x="10613571" y="1918119"/>
            <a:ext cx="740229" cy="583725"/>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Textfeld 24">
            <a:extLst>
              <a:ext uri="{FF2B5EF4-FFF2-40B4-BE49-F238E27FC236}">
                <a16:creationId xmlns:a16="http://schemas.microsoft.com/office/drawing/2014/main" id="{4632FA64-AA7F-42D9-8361-6DDF84182FDE}"/>
              </a:ext>
            </a:extLst>
          </p:cNvPr>
          <p:cNvSpPr txBox="1"/>
          <p:nvPr/>
        </p:nvSpPr>
        <p:spPr>
          <a:xfrm rot="16200000">
            <a:off x="9978185" y="1977689"/>
            <a:ext cx="901441" cy="369332"/>
          </a:xfrm>
          <a:prstGeom prst="rect">
            <a:avLst/>
          </a:prstGeom>
          <a:noFill/>
        </p:spPr>
        <p:txBody>
          <a:bodyPr wrap="square" rtlCol="0">
            <a:spAutoFit/>
          </a:bodyPr>
          <a:lstStyle/>
          <a:p>
            <a:r>
              <a:rPr lang="de-DE" dirty="0"/>
              <a:t>|   h   |</a:t>
            </a:r>
          </a:p>
        </p:txBody>
      </p:sp>
      <p:grpSp>
        <p:nvGrpSpPr>
          <p:cNvPr id="39" name="Gruppieren 38">
            <a:extLst>
              <a:ext uri="{FF2B5EF4-FFF2-40B4-BE49-F238E27FC236}">
                <a16:creationId xmlns:a16="http://schemas.microsoft.com/office/drawing/2014/main" id="{E0C2C6E6-EBF1-4264-9B52-24B45C69B42D}"/>
              </a:ext>
            </a:extLst>
          </p:cNvPr>
          <p:cNvGrpSpPr/>
          <p:nvPr/>
        </p:nvGrpSpPr>
        <p:grpSpPr>
          <a:xfrm>
            <a:off x="8352351" y="1882746"/>
            <a:ext cx="740229" cy="2571908"/>
            <a:chOff x="10613571" y="1321914"/>
            <a:chExt cx="740229" cy="2571908"/>
          </a:xfrm>
        </p:grpSpPr>
        <p:sp>
          <p:nvSpPr>
            <p:cNvPr id="40" name="Rechteck 39">
              <a:extLst>
                <a:ext uri="{FF2B5EF4-FFF2-40B4-BE49-F238E27FC236}">
                  <a16:creationId xmlns:a16="http://schemas.microsoft.com/office/drawing/2014/main" id="{E8368CBB-7509-4766-8344-287530A3B3CE}"/>
                </a:ext>
              </a:extLst>
            </p:cNvPr>
            <p:cNvSpPr/>
            <p:nvPr/>
          </p:nvSpPr>
          <p:spPr>
            <a:xfrm>
              <a:off x="10613571" y="1982078"/>
              <a:ext cx="740229" cy="191174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hteck 40">
              <a:extLst>
                <a:ext uri="{FF2B5EF4-FFF2-40B4-BE49-F238E27FC236}">
                  <a16:creationId xmlns:a16="http://schemas.microsoft.com/office/drawing/2014/main" id="{D865C87B-B45A-4C95-B2E1-4CC748D61167}"/>
                </a:ext>
              </a:extLst>
            </p:cNvPr>
            <p:cNvSpPr/>
            <p:nvPr/>
          </p:nvSpPr>
          <p:spPr>
            <a:xfrm>
              <a:off x="10613571" y="1321914"/>
              <a:ext cx="740229" cy="76439"/>
            </a:xfrm>
            <a:prstGeom prst="rect">
              <a:avLst/>
            </a:prstGeom>
            <a:solidFill>
              <a:srgbClr val="303D4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 name="Rechteck 41">
              <a:extLst>
                <a:ext uri="{FF2B5EF4-FFF2-40B4-BE49-F238E27FC236}">
                  <a16:creationId xmlns:a16="http://schemas.microsoft.com/office/drawing/2014/main" id="{9D46BF97-6494-4471-9754-D6F6B9EF56F8}"/>
                </a:ext>
              </a:extLst>
            </p:cNvPr>
            <p:cNvSpPr/>
            <p:nvPr/>
          </p:nvSpPr>
          <p:spPr>
            <a:xfrm>
              <a:off x="10613571" y="1358960"/>
              <a:ext cx="740229" cy="253486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Rechteck 42">
            <a:extLst>
              <a:ext uri="{FF2B5EF4-FFF2-40B4-BE49-F238E27FC236}">
                <a16:creationId xmlns:a16="http://schemas.microsoft.com/office/drawing/2014/main" id="{394E851B-D734-4F76-A1DD-E8346E654ED8}"/>
              </a:ext>
            </a:extLst>
          </p:cNvPr>
          <p:cNvSpPr/>
          <p:nvPr/>
        </p:nvSpPr>
        <p:spPr>
          <a:xfrm>
            <a:off x="8352351" y="2542910"/>
            <a:ext cx="740229" cy="1911744"/>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Datumsplatzhalter 3">
            <a:extLst>
              <a:ext uri="{FF2B5EF4-FFF2-40B4-BE49-F238E27FC236}">
                <a16:creationId xmlns:a16="http://schemas.microsoft.com/office/drawing/2014/main" id="{04C5CDB3-E4F6-4847-AFE6-862BEC0ED535}"/>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45" name="Fußzeilenplatzhalter 4">
            <a:extLst>
              <a:ext uri="{FF2B5EF4-FFF2-40B4-BE49-F238E27FC236}">
                <a16:creationId xmlns:a16="http://schemas.microsoft.com/office/drawing/2014/main" id="{7212FCE7-A313-424C-88BF-BE14CEE4A763}"/>
              </a:ext>
            </a:extLst>
          </p:cNvPr>
          <p:cNvSpPr>
            <a:spLocks noGrp="1"/>
          </p:cNvSpPr>
          <p:nvPr>
            <p:ph type="ftr" sz="quarter" idx="11"/>
          </p:nvPr>
        </p:nvSpPr>
        <p:spPr>
          <a:xfrm>
            <a:off x="3165439" y="6230231"/>
            <a:ext cx="5763108" cy="365125"/>
          </a:xfrm>
        </p:spPr>
        <p:txBody>
          <a:bodyPr/>
          <a:lstStyle/>
          <a:p>
            <a:r>
              <a:rPr lang="de-DE" dirty="0"/>
              <a:t>Optische Systeme, Benz/Weber</a:t>
            </a:r>
          </a:p>
        </p:txBody>
      </p:sp>
    </p:spTree>
    <p:extLst>
      <p:ext uri="{BB962C8B-B14F-4D97-AF65-F5344CB8AC3E}">
        <p14:creationId xmlns:p14="http://schemas.microsoft.com/office/powerpoint/2010/main" val="6422119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Verwendete Hard- und Software</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p:txBody>
          <a:bodyPr/>
          <a:lstStyle/>
          <a:p>
            <a:r>
              <a:rPr lang="de-DE" dirty="0"/>
              <a:t>Kamera, Objektiv und Software</a:t>
            </a:r>
            <a:endParaRPr lang="en-GB" dirty="0"/>
          </a:p>
        </p:txBody>
      </p:sp>
      <p:sp>
        <p:nvSpPr>
          <p:cNvPr id="4" name="Inhaltsplatzhalter 3">
            <a:extLst>
              <a:ext uri="{FF2B5EF4-FFF2-40B4-BE49-F238E27FC236}">
                <a16:creationId xmlns:a16="http://schemas.microsoft.com/office/drawing/2014/main" id="{3363F5C7-8500-4C20-935B-3475200C9480}"/>
              </a:ext>
            </a:extLst>
          </p:cNvPr>
          <p:cNvSpPr>
            <a:spLocks noGrp="1"/>
          </p:cNvSpPr>
          <p:nvPr>
            <p:ph sz="quarter" idx="13"/>
          </p:nvPr>
        </p:nvSpPr>
        <p:spPr/>
        <p:txBody>
          <a:bodyPr/>
          <a:lstStyle/>
          <a:p>
            <a:endParaRPr lang="de-DE" dirty="0">
              <a:effectLst/>
              <a:latin typeface="Arial" panose="020B0604020202020204" pitchFamily="34" charset="0"/>
            </a:endParaRPr>
          </a:p>
          <a:p>
            <a:pPr marL="285750" indent="-285750">
              <a:buFont typeface="Arial" panose="020B0604020202020204" pitchFamily="34" charset="0"/>
              <a:buChar char="•"/>
            </a:pPr>
            <a:r>
              <a:rPr lang="de-DE" dirty="0">
                <a:effectLst/>
                <a:latin typeface="Arial" panose="020B0604020202020204" pitchFamily="34" charset="0"/>
              </a:rPr>
              <a:t>Kamera: IDS UI-3250LE-M-GL </a:t>
            </a:r>
          </a:p>
          <a:p>
            <a:pPr marL="285750" indent="-285750">
              <a:buFont typeface="Arial" panose="020B0604020202020204" pitchFamily="34" charset="0"/>
              <a:buChar char="•"/>
            </a:pPr>
            <a:r>
              <a:rPr lang="de-DE" dirty="0">
                <a:latin typeface="Arial" panose="020B0604020202020204" pitchFamily="34" charset="0"/>
              </a:rPr>
              <a:t>Sensortyp: CMOS Mono</a:t>
            </a:r>
            <a:endParaRPr lang="de-DE" dirty="0">
              <a:effectLst/>
              <a:latin typeface="Arial" panose="020B0604020202020204" pitchFamily="34" charset="0"/>
            </a:endParaRPr>
          </a:p>
          <a:p>
            <a:pPr marL="285750" indent="-285750">
              <a:buFont typeface="Arial" panose="020B0604020202020204" pitchFamily="34" charset="0"/>
              <a:buChar char="•"/>
            </a:pPr>
            <a:r>
              <a:rPr lang="de-DE" dirty="0">
                <a:latin typeface="Arial" panose="020B0604020202020204" pitchFamily="34" charset="0"/>
              </a:rPr>
              <a:t>Auflösung: 1600 x 1200 Pixel</a:t>
            </a:r>
          </a:p>
          <a:p>
            <a:pPr marL="285750" indent="-285750">
              <a:buFont typeface="Arial" panose="020B0604020202020204" pitchFamily="34" charset="0"/>
              <a:buChar char="•"/>
            </a:pPr>
            <a:r>
              <a:rPr lang="de-DE" dirty="0">
                <a:effectLst/>
                <a:latin typeface="Arial" panose="020B0604020202020204" pitchFamily="34" charset="0"/>
              </a:rPr>
              <a:t>Pixelgröße: 4,5 </a:t>
            </a:r>
            <a:r>
              <a:rPr lang="de-DE" dirty="0">
                <a:latin typeface="Arial" panose="020B0604020202020204" pitchFamily="34" charset="0"/>
              </a:rPr>
              <a:t>µm</a:t>
            </a:r>
          </a:p>
          <a:p>
            <a:endParaRPr lang="de-DE" dirty="0">
              <a:effectLst/>
              <a:latin typeface="Arial" panose="020B0604020202020204" pitchFamily="34" charset="0"/>
            </a:endParaRPr>
          </a:p>
          <a:p>
            <a:endParaRPr lang="de-DE" dirty="0">
              <a:latin typeface="Arial" panose="020B0604020202020204" pitchFamily="34" charset="0"/>
            </a:endParaRPr>
          </a:p>
          <a:p>
            <a:endParaRPr lang="de-DE" dirty="0">
              <a:effectLst/>
              <a:latin typeface="Arial" panose="020B0604020202020204" pitchFamily="34" charset="0"/>
            </a:endParaRPr>
          </a:p>
          <a:p>
            <a:endParaRPr lang="de-DE" dirty="0">
              <a:effectLst/>
              <a:latin typeface="Arial" panose="020B0604020202020204" pitchFamily="34" charset="0"/>
            </a:endParaRPr>
          </a:p>
          <a:p>
            <a:pPr marL="285750" indent="-285750">
              <a:buFont typeface="Arial" panose="020B0604020202020204" pitchFamily="34" charset="0"/>
              <a:buChar char="•"/>
            </a:pPr>
            <a:r>
              <a:rPr lang="de-DE" dirty="0">
                <a:effectLst/>
                <a:latin typeface="Arial" panose="020B0604020202020204" pitchFamily="34" charset="0"/>
              </a:rPr>
              <a:t>Objektiv: Ricoh FL-CC2514A-2M</a:t>
            </a:r>
          </a:p>
          <a:p>
            <a:endParaRPr lang="en-GB" dirty="0"/>
          </a:p>
          <a:p>
            <a:endParaRPr lang="en-GB" dirty="0"/>
          </a:p>
        </p:txBody>
      </p:sp>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7" name="Rechteck 6">
            <a:extLst>
              <a:ext uri="{FF2B5EF4-FFF2-40B4-BE49-F238E27FC236}">
                <a16:creationId xmlns:a16="http://schemas.microsoft.com/office/drawing/2014/main" id="{2624685F-74DF-4291-A247-465ACDE09AF3}"/>
              </a:ext>
            </a:extLst>
          </p:cNvPr>
          <p:cNvSpPr/>
          <p:nvPr/>
        </p:nvSpPr>
        <p:spPr>
          <a:xfrm>
            <a:off x="5977217" y="3244334"/>
            <a:ext cx="237566" cy="369332"/>
          </a:xfrm>
          <a:prstGeom prst="rect">
            <a:avLst/>
          </a:prstGeom>
        </p:spPr>
        <p:txBody>
          <a:bodyPr wrap="none">
            <a:spAutoFit/>
          </a:bodyPr>
          <a:lstStyle/>
          <a:p>
            <a:r>
              <a:rPr lang="en-GB" dirty="0"/>
              <a:t> </a:t>
            </a:r>
          </a:p>
        </p:txBody>
      </p:sp>
      <p:pic>
        <p:nvPicPr>
          <p:cNvPr id="8" name="Picture 2" descr="Kamera Kostenlos Symbol von Feather">
            <a:extLst>
              <a:ext uri="{FF2B5EF4-FFF2-40B4-BE49-F238E27FC236}">
                <a16:creationId xmlns:a16="http://schemas.microsoft.com/office/drawing/2014/main" id="{5A61E60D-6DDF-41BC-9A70-EC3EB82B27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02925" y="67902"/>
            <a:ext cx="574675" cy="574675"/>
          </a:xfrm>
          <a:prstGeom prst="rect">
            <a:avLst/>
          </a:prstGeom>
          <a:noFill/>
          <a:extLst>
            <a:ext uri="{909E8E84-426E-40DD-AFC4-6F175D3DCCD1}">
              <a14:hiddenFill xmlns:a14="http://schemas.microsoft.com/office/drawing/2010/main">
                <a:solidFill>
                  <a:srgbClr val="FFFFFF"/>
                </a:solidFill>
              </a14:hiddenFill>
            </a:ext>
          </a:extLst>
        </p:spPr>
      </p:pic>
      <p:pic>
        <p:nvPicPr>
          <p:cNvPr id="10" name="Grafik 9">
            <a:extLst>
              <a:ext uri="{FF2B5EF4-FFF2-40B4-BE49-F238E27FC236}">
                <a16:creationId xmlns:a16="http://schemas.microsoft.com/office/drawing/2014/main" id="{70EDC778-A4C0-4BE4-A5B5-9CB0366EE8CC}"/>
              </a:ext>
            </a:extLst>
          </p:cNvPr>
          <p:cNvPicPr>
            <a:picLocks noChangeAspect="1"/>
          </p:cNvPicPr>
          <p:nvPr/>
        </p:nvPicPr>
        <p:blipFill>
          <a:blip r:embed="rId4"/>
          <a:stretch>
            <a:fillRect/>
          </a:stretch>
        </p:blipFill>
        <p:spPr>
          <a:xfrm>
            <a:off x="9170987" y="1476375"/>
            <a:ext cx="1876425" cy="1952625"/>
          </a:xfrm>
          <a:prstGeom prst="rect">
            <a:avLst/>
          </a:prstGeom>
        </p:spPr>
      </p:pic>
      <p:pic>
        <p:nvPicPr>
          <p:cNvPr id="12" name="Grafik 11">
            <a:extLst>
              <a:ext uri="{FF2B5EF4-FFF2-40B4-BE49-F238E27FC236}">
                <a16:creationId xmlns:a16="http://schemas.microsoft.com/office/drawing/2014/main" id="{64A372D4-F05D-4696-ACF3-434CF254A1B7}"/>
              </a:ext>
            </a:extLst>
          </p:cNvPr>
          <p:cNvPicPr>
            <a:picLocks noChangeAspect="1"/>
          </p:cNvPicPr>
          <p:nvPr/>
        </p:nvPicPr>
        <p:blipFill>
          <a:blip r:embed="rId5"/>
          <a:stretch>
            <a:fillRect/>
          </a:stretch>
        </p:blipFill>
        <p:spPr>
          <a:xfrm>
            <a:off x="4786312" y="1608295"/>
            <a:ext cx="4048125" cy="2524125"/>
          </a:xfrm>
          <a:prstGeom prst="rect">
            <a:avLst/>
          </a:prstGeom>
        </p:spPr>
      </p:pic>
      <p:pic>
        <p:nvPicPr>
          <p:cNvPr id="14" name="Grafik 13">
            <a:extLst>
              <a:ext uri="{FF2B5EF4-FFF2-40B4-BE49-F238E27FC236}">
                <a16:creationId xmlns:a16="http://schemas.microsoft.com/office/drawing/2014/main" id="{F965789E-1A54-4400-9DDF-7822939D1DF2}"/>
              </a:ext>
            </a:extLst>
          </p:cNvPr>
          <p:cNvPicPr>
            <a:picLocks noChangeAspect="1"/>
          </p:cNvPicPr>
          <p:nvPr/>
        </p:nvPicPr>
        <p:blipFill rotWithShape="1">
          <a:blip r:embed="rId6"/>
          <a:srcRect t="5057" b="2351"/>
          <a:stretch/>
        </p:blipFill>
        <p:spPr>
          <a:xfrm>
            <a:off x="9120187" y="3697833"/>
            <a:ext cx="2419350" cy="2037258"/>
          </a:xfrm>
          <a:prstGeom prst="rect">
            <a:avLst/>
          </a:prstGeom>
        </p:spPr>
      </p:pic>
    </p:spTree>
    <p:extLst>
      <p:ext uri="{BB962C8B-B14F-4D97-AF65-F5344CB8AC3E}">
        <p14:creationId xmlns:p14="http://schemas.microsoft.com/office/powerpoint/2010/main" val="30479140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9" name="Tabelle 12">
            <a:extLst>
              <a:ext uri="{FF2B5EF4-FFF2-40B4-BE49-F238E27FC236}">
                <a16:creationId xmlns:a16="http://schemas.microsoft.com/office/drawing/2014/main" id="{038059CE-D7E0-42BA-A90D-DF9B458558F3}"/>
              </a:ext>
            </a:extLst>
          </p:cNvPr>
          <p:cNvGraphicFramePr>
            <a:graphicFrameLocks noGrp="1"/>
          </p:cNvGraphicFramePr>
          <p:nvPr>
            <p:extLst>
              <p:ext uri="{D42A27DB-BD31-4B8C-83A1-F6EECF244321}">
                <p14:modId xmlns:p14="http://schemas.microsoft.com/office/powerpoint/2010/main" val="1411570287"/>
              </p:ext>
            </p:extLst>
          </p:nvPr>
        </p:nvGraphicFramePr>
        <p:xfrm>
          <a:off x="812025" y="1205139"/>
          <a:ext cx="2511296" cy="4533619"/>
        </p:xfrm>
        <a:graphic>
          <a:graphicData uri="http://schemas.openxmlformats.org/drawingml/2006/table">
            <a:tbl>
              <a:tblPr firstRow="1" bandRow="1">
                <a:tableStyleId>{5C22544A-7EE6-4342-B048-85BDC9FD1C3A}</a:tableStyleId>
              </a:tblPr>
              <a:tblGrid>
                <a:gridCol w="1255648">
                  <a:extLst>
                    <a:ext uri="{9D8B030D-6E8A-4147-A177-3AD203B41FA5}">
                      <a16:colId xmlns:a16="http://schemas.microsoft.com/office/drawing/2014/main" val="2766923992"/>
                    </a:ext>
                  </a:extLst>
                </a:gridCol>
                <a:gridCol w="1255648">
                  <a:extLst>
                    <a:ext uri="{9D8B030D-6E8A-4147-A177-3AD203B41FA5}">
                      <a16:colId xmlns:a16="http://schemas.microsoft.com/office/drawing/2014/main" val="84682349"/>
                    </a:ext>
                  </a:extLst>
                </a:gridCol>
              </a:tblGrid>
              <a:tr h="1077235">
                <a:tc gridSpan="2">
                  <a:txBody>
                    <a:bodyPr/>
                    <a:lstStyle/>
                    <a:p>
                      <a:pPr algn="ctr"/>
                      <a:r>
                        <a:rPr lang="de-DE" sz="1800" b="0" dirty="0">
                          <a:solidFill>
                            <a:schemeClr val="tx1"/>
                          </a:solidFill>
                        </a:rPr>
                        <a:t>Abstand von </a:t>
                      </a:r>
                      <a:br>
                        <a:rPr lang="de-DE" sz="1800" b="0" dirty="0">
                          <a:solidFill>
                            <a:schemeClr val="tx1"/>
                          </a:solidFill>
                        </a:rPr>
                      </a:br>
                      <a:r>
                        <a:rPr lang="de-DE" sz="1800" b="0" dirty="0">
                          <a:solidFill>
                            <a:schemeClr val="tx1"/>
                          </a:solidFill>
                        </a:rPr>
                        <a:t>Mitte Bildausschnitt </a:t>
                      </a:r>
                      <a:br>
                        <a:rPr lang="de-DE" sz="1800" b="0" dirty="0">
                          <a:solidFill>
                            <a:schemeClr val="tx1"/>
                          </a:solidFill>
                        </a:rPr>
                      </a:br>
                      <a:r>
                        <a:rPr lang="de-DE" sz="1800" b="0" dirty="0">
                          <a:solidFill>
                            <a:schemeClr val="tx1"/>
                          </a:solidFill>
                        </a:rPr>
                        <a:t>zu Mitte Bild</a:t>
                      </a:r>
                      <a:endParaRPr lang="en-GB" sz="1800" b="0" dirty="0">
                        <a:solidFill>
                          <a:schemeClr val="tx1"/>
                        </a:solidFill>
                      </a:endParaRPr>
                    </a:p>
                  </a:txBody>
                  <a:tcPr anchor="ctr">
                    <a:lnB w="12700" cap="flat" cmpd="sng" algn="ctr">
                      <a:solidFill>
                        <a:schemeClr val="tx1"/>
                      </a:solidFill>
                      <a:prstDash val="solid"/>
                      <a:round/>
                      <a:headEnd type="none" w="med" len="med"/>
                      <a:tailEnd type="none" w="med" len="med"/>
                    </a:lnB>
                    <a:noFill/>
                  </a:tcPr>
                </a:tc>
                <a:tc hMerge="1">
                  <a:txBody>
                    <a:bodyPr/>
                    <a:lstStyle/>
                    <a:p>
                      <a:endParaRPr lang="en-GB" dirty="0"/>
                    </a:p>
                  </a:txBody>
                  <a:tcPr/>
                </a:tc>
                <a:extLst>
                  <a:ext uri="{0D108BD9-81ED-4DB2-BD59-A6C34878D82A}">
                    <a16:rowId xmlns:a16="http://schemas.microsoft.com/office/drawing/2014/main" val="638942251"/>
                  </a:ext>
                </a:extLst>
              </a:tr>
              <a:tr h="432048">
                <a:tc>
                  <a:txBody>
                    <a:bodyPr/>
                    <a:lstStyle/>
                    <a:p>
                      <a:pPr algn="ctr"/>
                      <a:r>
                        <a:rPr lang="de-DE" sz="1800" b="0" dirty="0">
                          <a:solidFill>
                            <a:schemeClr val="tx1"/>
                          </a:solidFill>
                        </a:rPr>
                        <a:t>A,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58739410"/>
                  </a:ext>
                </a:extLst>
              </a:tr>
              <a:tr h="432048">
                <a:tc>
                  <a:txBody>
                    <a:bodyPr/>
                    <a:lstStyle/>
                    <a:p>
                      <a:pPr algn="ctr"/>
                      <a:r>
                        <a:rPr lang="de-DE" sz="1800" b="0" dirty="0">
                          <a:solidFill>
                            <a:schemeClr val="tx1"/>
                          </a:solidFill>
                        </a:rPr>
                        <a:t>B,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215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66838434"/>
                  </a:ext>
                </a:extLst>
              </a:tr>
              <a:tr h="432048">
                <a:tc>
                  <a:txBody>
                    <a:bodyPr/>
                    <a:lstStyle/>
                    <a:p>
                      <a:pPr algn="ctr"/>
                      <a:r>
                        <a:rPr lang="de-DE" sz="1800" b="0" dirty="0">
                          <a:solidFill>
                            <a:schemeClr val="tx1"/>
                          </a:solidFill>
                        </a:rPr>
                        <a:t>C,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430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83149573"/>
                  </a:ext>
                </a:extLst>
              </a:tr>
              <a:tr h="432048">
                <a:tc>
                  <a:txBody>
                    <a:bodyPr/>
                    <a:lstStyle/>
                    <a:p>
                      <a:pPr algn="ctr"/>
                      <a:r>
                        <a:rPr lang="de-DE" sz="1800" b="0" dirty="0">
                          <a:solidFill>
                            <a:schemeClr val="tx1"/>
                          </a:solidFill>
                        </a:rPr>
                        <a:t>D, 0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645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16774557"/>
                  </a:ext>
                </a:extLst>
              </a:tr>
              <a:tr h="432048">
                <a:tc>
                  <a:txBody>
                    <a:bodyPr/>
                    <a:lstStyle/>
                    <a:p>
                      <a:pPr algn="ctr"/>
                      <a:r>
                        <a:rPr lang="de-DE" sz="1800" b="0" dirty="0">
                          <a:solidFill>
                            <a:schemeClr val="tx1"/>
                          </a:solidFill>
                        </a:rPr>
                        <a:t>A‘,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21663379"/>
                  </a:ext>
                </a:extLst>
              </a:tr>
              <a:tr h="432048">
                <a:tc>
                  <a:txBody>
                    <a:bodyPr/>
                    <a:lstStyle/>
                    <a:p>
                      <a:pPr algn="ctr"/>
                      <a:r>
                        <a:rPr lang="de-DE" sz="1800" b="0" dirty="0">
                          <a:solidFill>
                            <a:schemeClr val="tx1"/>
                          </a:solidFill>
                        </a:rPr>
                        <a:t>B‘,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250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60390142"/>
                  </a:ext>
                </a:extLst>
              </a:tr>
              <a:tr h="432048">
                <a:tc>
                  <a:txBody>
                    <a:bodyPr/>
                    <a:lstStyle/>
                    <a:p>
                      <a:pPr algn="ctr"/>
                      <a:r>
                        <a:rPr lang="de-DE" sz="1800" b="0" dirty="0">
                          <a:solidFill>
                            <a:schemeClr val="tx1"/>
                          </a:solidFill>
                        </a:rPr>
                        <a:t>C‘,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de-DE" sz="1800" b="0" dirty="0">
                          <a:solidFill>
                            <a:schemeClr val="tx1"/>
                          </a:solidFill>
                        </a:rPr>
                        <a:t>500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993570336"/>
                  </a:ext>
                </a:extLst>
              </a:tr>
              <a:tr h="432048">
                <a:tc>
                  <a:txBody>
                    <a:bodyPr/>
                    <a:lstStyle/>
                    <a:p>
                      <a:pPr algn="ctr"/>
                      <a:r>
                        <a:rPr lang="de-DE" sz="1800" b="0" dirty="0">
                          <a:solidFill>
                            <a:schemeClr val="tx1"/>
                          </a:solidFill>
                        </a:rPr>
                        <a:t>D‘, 45 Grad</a:t>
                      </a:r>
                      <a:endParaRPr lang="en-GB" sz="1800" b="0" dirty="0">
                        <a:solidFill>
                          <a:schemeClr val="tx1"/>
                        </a:solidFill>
                      </a:endParaRPr>
                    </a:p>
                  </a:txBody>
                  <a:tcPr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noFill/>
                  </a:tcPr>
                </a:tc>
                <a:tc>
                  <a:txBody>
                    <a:bodyPr/>
                    <a:lstStyle/>
                    <a:p>
                      <a:pPr algn="ctr"/>
                      <a:r>
                        <a:rPr lang="de-DE" sz="1800" b="0" dirty="0">
                          <a:solidFill>
                            <a:schemeClr val="tx1"/>
                          </a:solidFill>
                        </a:rPr>
                        <a:t>750 Pixel</a:t>
                      </a:r>
                      <a:endParaRPr lang="en-GB" sz="1800" b="0" dirty="0">
                        <a:solidFill>
                          <a:schemeClr val="tx1"/>
                        </a:solidFill>
                      </a:endParaRPr>
                    </a:p>
                  </a:txBody>
                  <a:tcPr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445553092"/>
                  </a:ext>
                </a:extLst>
              </a:tr>
            </a:tbl>
          </a:graphicData>
        </a:graphic>
      </p:graphicFrame>
      <p:sp>
        <p:nvSpPr>
          <p:cNvPr id="2" name="Titel 1">
            <a:extLst>
              <a:ext uri="{FF2B5EF4-FFF2-40B4-BE49-F238E27FC236}">
                <a16:creationId xmlns:a16="http://schemas.microsoft.com/office/drawing/2014/main" id="{65555C32-4965-4E61-AD97-942D37723F5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61EF1B1F-632B-491C-9F7F-6793DA87D6F5}"/>
              </a:ext>
            </a:extLst>
          </p:cNvPr>
          <p:cNvSpPr>
            <a:spLocks noGrp="1"/>
          </p:cNvSpPr>
          <p:nvPr>
            <p:ph type="subTitle" idx="1"/>
          </p:nvPr>
        </p:nvSpPr>
        <p:spPr/>
        <p:txBody>
          <a:bodyPr/>
          <a:lstStyle/>
          <a:p>
            <a:r>
              <a:rPr lang="de-DE" dirty="0"/>
              <a:t>Aufgabenstellung und Lösungsansatz</a:t>
            </a:r>
            <a:endParaRPr lang="en-GB" dirty="0"/>
          </a:p>
        </p:txBody>
      </p:sp>
      <p:sp>
        <p:nvSpPr>
          <p:cNvPr id="4" name="Datumsplatzhalter 3">
            <a:extLst>
              <a:ext uri="{FF2B5EF4-FFF2-40B4-BE49-F238E27FC236}">
                <a16:creationId xmlns:a16="http://schemas.microsoft.com/office/drawing/2014/main" id="{CC5842F4-3A90-4B06-88C1-FF3DDF21186D}"/>
              </a:ext>
            </a:extLst>
          </p:cNvPr>
          <p:cNvSpPr>
            <a:spLocks noGrp="1"/>
          </p:cNvSpPr>
          <p:nvPr>
            <p:ph type="dt" sz="half" idx="10"/>
          </p:nvPr>
        </p:nvSpPr>
        <p:spPr/>
        <p:txBody>
          <a:bodyPr/>
          <a:lstStyle/>
          <a:p>
            <a:fld id="{F069C1ED-B637-4E07-BD10-11654E801C6F}" type="datetime1">
              <a:rPr lang="de-DE" smtClean="0"/>
              <a:t>22.01.2022</a:t>
            </a:fld>
            <a:endParaRPr lang="de-DE" dirty="0"/>
          </a:p>
        </p:txBody>
      </p:sp>
      <p:sp>
        <p:nvSpPr>
          <p:cNvPr id="5" name="Fußzeilenplatzhalter 4">
            <a:extLst>
              <a:ext uri="{FF2B5EF4-FFF2-40B4-BE49-F238E27FC236}">
                <a16:creationId xmlns:a16="http://schemas.microsoft.com/office/drawing/2014/main" id="{4BDF8090-8FAC-4E4A-8864-40E056BF65DA}"/>
              </a:ext>
            </a:extLst>
          </p:cNvPr>
          <p:cNvSpPr>
            <a:spLocks noGrp="1"/>
          </p:cNvSpPr>
          <p:nvPr>
            <p:ph type="ftr" sz="quarter" idx="11"/>
          </p:nvPr>
        </p:nvSpPr>
        <p:spPr/>
        <p:txBody>
          <a:bodyPr/>
          <a:lstStyle/>
          <a:p>
            <a:r>
              <a:rPr lang="de-DE" dirty="0"/>
              <a:t>Optische Systeme, Benz/Weber</a:t>
            </a:r>
          </a:p>
        </p:txBody>
      </p:sp>
      <p:grpSp>
        <p:nvGrpSpPr>
          <p:cNvPr id="33" name="Gruppieren 32">
            <a:extLst>
              <a:ext uri="{FF2B5EF4-FFF2-40B4-BE49-F238E27FC236}">
                <a16:creationId xmlns:a16="http://schemas.microsoft.com/office/drawing/2014/main" id="{54C478FC-5B4A-46C1-BC42-489387044393}"/>
              </a:ext>
            </a:extLst>
          </p:cNvPr>
          <p:cNvGrpSpPr/>
          <p:nvPr/>
        </p:nvGrpSpPr>
        <p:grpSpPr>
          <a:xfrm>
            <a:off x="10386915" y="4538622"/>
            <a:ext cx="900000" cy="901435"/>
            <a:chOff x="9653181" y="1584966"/>
            <a:chExt cx="900000" cy="901435"/>
          </a:xfrm>
        </p:grpSpPr>
        <p:sp>
          <p:nvSpPr>
            <p:cNvPr id="34" name="Rechteck 33">
              <a:extLst>
                <a:ext uri="{FF2B5EF4-FFF2-40B4-BE49-F238E27FC236}">
                  <a16:creationId xmlns:a16="http://schemas.microsoft.com/office/drawing/2014/main" id="{A8BEC319-B120-4563-9862-399B0A4A1921}"/>
                </a:ext>
              </a:extLst>
            </p:cNvPr>
            <p:cNvSpPr/>
            <p:nvPr/>
          </p:nvSpPr>
          <p:spPr>
            <a:xfrm>
              <a:off x="9653181" y="1584966"/>
              <a:ext cx="90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5" name="Rechteck 34">
              <a:extLst>
                <a:ext uri="{FF2B5EF4-FFF2-40B4-BE49-F238E27FC236}">
                  <a16:creationId xmlns:a16="http://schemas.microsoft.com/office/drawing/2014/main" id="{0A91B2DC-8319-4C4D-BDA6-C427022BBC49}"/>
                </a:ext>
              </a:extLst>
            </p:cNvPr>
            <p:cNvSpPr/>
            <p:nvPr/>
          </p:nvSpPr>
          <p:spPr>
            <a:xfrm>
              <a:off x="9862683" y="1584966"/>
              <a:ext cx="690498"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6" name="Rechteck 35">
              <a:extLst>
                <a:ext uri="{FF2B5EF4-FFF2-40B4-BE49-F238E27FC236}">
                  <a16:creationId xmlns:a16="http://schemas.microsoft.com/office/drawing/2014/main" id="{EEB07A7F-D5D4-4B5A-B9B5-22098EDB5F3F}"/>
                </a:ext>
              </a:extLst>
            </p:cNvPr>
            <p:cNvSpPr/>
            <p:nvPr/>
          </p:nvSpPr>
          <p:spPr>
            <a:xfrm>
              <a:off x="10103181" y="1584966"/>
              <a:ext cx="45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37" name="Rechteck 36">
              <a:extLst>
                <a:ext uri="{FF2B5EF4-FFF2-40B4-BE49-F238E27FC236}">
                  <a16:creationId xmlns:a16="http://schemas.microsoft.com/office/drawing/2014/main" id="{3064AB90-2FFC-4A65-AA05-690706ED187E}"/>
                </a:ext>
              </a:extLst>
            </p:cNvPr>
            <p:cNvSpPr/>
            <p:nvPr/>
          </p:nvSpPr>
          <p:spPr>
            <a:xfrm>
              <a:off x="10344149" y="1586401"/>
              <a:ext cx="209031"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grpSp>
        <p:nvGrpSpPr>
          <p:cNvPr id="38" name="Gruppieren 37">
            <a:extLst>
              <a:ext uri="{FF2B5EF4-FFF2-40B4-BE49-F238E27FC236}">
                <a16:creationId xmlns:a16="http://schemas.microsoft.com/office/drawing/2014/main" id="{D7DDA9CD-C5CE-4B33-B3CF-BAB6593C29D6}"/>
              </a:ext>
            </a:extLst>
          </p:cNvPr>
          <p:cNvGrpSpPr/>
          <p:nvPr/>
        </p:nvGrpSpPr>
        <p:grpSpPr>
          <a:xfrm rot="5400000">
            <a:off x="9326980" y="4534702"/>
            <a:ext cx="900001" cy="903023"/>
            <a:chOff x="9805581" y="1737366"/>
            <a:chExt cx="900001" cy="903023"/>
          </a:xfrm>
        </p:grpSpPr>
        <p:sp>
          <p:nvSpPr>
            <p:cNvPr id="39" name="Rechteck 38">
              <a:extLst>
                <a:ext uri="{FF2B5EF4-FFF2-40B4-BE49-F238E27FC236}">
                  <a16:creationId xmlns:a16="http://schemas.microsoft.com/office/drawing/2014/main" id="{EE2A9EC5-D012-4EB2-BEC7-B484FE475D3B}"/>
                </a:ext>
              </a:extLst>
            </p:cNvPr>
            <p:cNvSpPr/>
            <p:nvPr/>
          </p:nvSpPr>
          <p:spPr>
            <a:xfrm>
              <a:off x="9805581" y="1737366"/>
              <a:ext cx="90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0" name="Rechteck 39">
              <a:extLst>
                <a:ext uri="{FF2B5EF4-FFF2-40B4-BE49-F238E27FC236}">
                  <a16:creationId xmlns:a16="http://schemas.microsoft.com/office/drawing/2014/main" id="{AE914A09-37D0-45B7-AE4B-9B6A8C75EA0C}"/>
                </a:ext>
              </a:extLst>
            </p:cNvPr>
            <p:cNvSpPr/>
            <p:nvPr/>
          </p:nvSpPr>
          <p:spPr>
            <a:xfrm>
              <a:off x="10015083" y="1737366"/>
              <a:ext cx="690498"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1" name="Rechteck 40">
              <a:extLst>
                <a:ext uri="{FF2B5EF4-FFF2-40B4-BE49-F238E27FC236}">
                  <a16:creationId xmlns:a16="http://schemas.microsoft.com/office/drawing/2014/main" id="{B9322304-0FE8-4711-A523-5384280F5C34}"/>
                </a:ext>
              </a:extLst>
            </p:cNvPr>
            <p:cNvSpPr/>
            <p:nvPr/>
          </p:nvSpPr>
          <p:spPr>
            <a:xfrm>
              <a:off x="10255581" y="1737366"/>
              <a:ext cx="450000"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2" name="Rechteck 41">
              <a:extLst>
                <a:ext uri="{FF2B5EF4-FFF2-40B4-BE49-F238E27FC236}">
                  <a16:creationId xmlns:a16="http://schemas.microsoft.com/office/drawing/2014/main" id="{DA2F6D19-95DC-4E01-BC76-1DBE0707BD86}"/>
                </a:ext>
              </a:extLst>
            </p:cNvPr>
            <p:cNvSpPr/>
            <p:nvPr/>
          </p:nvSpPr>
          <p:spPr>
            <a:xfrm>
              <a:off x="10496551" y="1740389"/>
              <a:ext cx="209031" cy="900000"/>
            </a:xfrm>
            <a:prstGeom prst="rect">
              <a:avLst/>
            </a:prstGeom>
            <a:noFill/>
            <a:ln w="3810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grpSp>
      <p:sp>
        <p:nvSpPr>
          <p:cNvPr id="43" name="Textfeld 42">
            <a:extLst>
              <a:ext uri="{FF2B5EF4-FFF2-40B4-BE49-F238E27FC236}">
                <a16:creationId xmlns:a16="http://schemas.microsoft.com/office/drawing/2014/main" id="{71EBD2FE-C17A-45EB-BF01-4DC4FC4B5EBB}"/>
              </a:ext>
            </a:extLst>
          </p:cNvPr>
          <p:cNvSpPr txBox="1"/>
          <p:nvPr/>
        </p:nvSpPr>
        <p:spPr>
          <a:xfrm>
            <a:off x="9346524" y="5427626"/>
            <a:ext cx="874278" cy="369332"/>
          </a:xfrm>
          <a:prstGeom prst="rect">
            <a:avLst/>
          </a:prstGeom>
          <a:noFill/>
        </p:spPr>
        <p:txBody>
          <a:bodyPr wrap="none" rtlCol="0">
            <a:spAutoFit/>
          </a:bodyPr>
          <a:lstStyle/>
          <a:p>
            <a:r>
              <a:rPr lang="de-DE" dirty="0"/>
              <a:t>Sagittal</a:t>
            </a:r>
            <a:endParaRPr lang="en-GB" dirty="0"/>
          </a:p>
        </p:txBody>
      </p:sp>
      <p:sp>
        <p:nvSpPr>
          <p:cNvPr id="44" name="Textfeld 43">
            <a:extLst>
              <a:ext uri="{FF2B5EF4-FFF2-40B4-BE49-F238E27FC236}">
                <a16:creationId xmlns:a16="http://schemas.microsoft.com/office/drawing/2014/main" id="{F841F038-5E76-4AFF-9359-A98D08B50C2C}"/>
              </a:ext>
            </a:extLst>
          </p:cNvPr>
          <p:cNvSpPr txBox="1"/>
          <p:nvPr/>
        </p:nvSpPr>
        <p:spPr>
          <a:xfrm>
            <a:off x="10466456" y="5440057"/>
            <a:ext cx="758541" cy="369332"/>
          </a:xfrm>
          <a:prstGeom prst="rect">
            <a:avLst/>
          </a:prstGeom>
          <a:noFill/>
        </p:spPr>
        <p:txBody>
          <a:bodyPr wrap="none" rtlCol="0">
            <a:spAutoFit/>
          </a:bodyPr>
          <a:lstStyle/>
          <a:p>
            <a:r>
              <a:rPr lang="de-DE" dirty="0"/>
              <a:t>Radial</a:t>
            </a:r>
            <a:endParaRPr lang="en-GB" dirty="0"/>
          </a:p>
        </p:txBody>
      </p:sp>
      <p:grpSp>
        <p:nvGrpSpPr>
          <p:cNvPr id="45" name="Gruppieren 44">
            <a:extLst>
              <a:ext uri="{FF2B5EF4-FFF2-40B4-BE49-F238E27FC236}">
                <a16:creationId xmlns:a16="http://schemas.microsoft.com/office/drawing/2014/main" id="{87FC67C5-950E-44EA-B060-DB3A76009513}"/>
              </a:ext>
            </a:extLst>
          </p:cNvPr>
          <p:cNvGrpSpPr/>
          <p:nvPr/>
        </p:nvGrpSpPr>
        <p:grpSpPr>
          <a:xfrm>
            <a:off x="9948714" y="1825706"/>
            <a:ext cx="1482377" cy="1436006"/>
            <a:chOff x="3158069" y="32366"/>
            <a:chExt cx="1482377" cy="1436006"/>
          </a:xfrm>
        </p:grpSpPr>
        <p:sp>
          <p:nvSpPr>
            <p:cNvPr id="46" name="Rechteck 45">
              <a:extLst>
                <a:ext uri="{FF2B5EF4-FFF2-40B4-BE49-F238E27FC236}">
                  <a16:creationId xmlns:a16="http://schemas.microsoft.com/office/drawing/2014/main" id="{95DD089D-9BD2-4F9A-A06D-21DEFB9DEA3D}"/>
                </a:ext>
              </a:extLst>
            </p:cNvPr>
            <p:cNvSpPr/>
            <p:nvPr/>
          </p:nvSpPr>
          <p:spPr>
            <a:xfrm>
              <a:off x="3575974" y="401698"/>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47" name="Textfeld 46">
              <a:extLst>
                <a:ext uri="{FF2B5EF4-FFF2-40B4-BE49-F238E27FC236}">
                  <a16:creationId xmlns:a16="http://schemas.microsoft.com/office/drawing/2014/main" id="{A93BDD21-4D65-46C7-BA38-E1AF221D7405}"/>
                </a:ext>
              </a:extLst>
            </p:cNvPr>
            <p:cNvSpPr txBox="1"/>
            <p:nvPr/>
          </p:nvSpPr>
          <p:spPr>
            <a:xfrm>
              <a:off x="3407095" y="32366"/>
              <a:ext cx="1233351" cy="369332"/>
            </a:xfrm>
            <a:prstGeom prst="rect">
              <a:avLst/>
            </a:prstGeom>
            <a:noFill/>
          </p:spPr>
          <p:txBody>
            <a:bodyPr wrap="none" rtlCol="0">
              <a:spAutoFit/>
            </a:bodyPr>
            <a:lstStyle/>
            <a:p>
              <a:r>
                <a:rPr lang="de-DE" dirty="0"/>
                <a:t>|250 Pixel|</a:t>
              </a:r>
              <a:endParaRPr lang="en-GB" dirty="0"/>
            </a:p>
          </p:txBody>
        </p:sp>
        <p:sp>
          <p:nvSpPr>
            <p:cNvPr id="48" name="Textfeld 47">
              <a:extLst>
                <a:ext uri="{FF2B5EF4-FFF2-40B4-BE49-F238E27FC236}">
                  <a16:creationId xmlns:a16="http://schemas.microsoft.com/office/drawing/2014/main" id="{F34A030C-7BD9-4B25-B8DB-6C5B16D99952}"/>
                </a:ext>
              </a:extLst>
            </p:cNvPr>
            <p:cNvSpPr txBox="1"/>
            <p:nvPr/>
          </p:nvSpPr>
          <p:spPr>
            <a:xfrm rot="16200000">
              <a:off x="2726059" y="667031"/>
              <a:ext cx="1233351" cy="369332"/>
            </a:xfrm>
            <a:prstGeom prst="rect">
              <a:avLst/>
            </a:prstGeom>
            <a:noFill/>
          </p:spPr>
          <p:txBody>
            <a:bodyPr wrap="none" rtlCol="0">
              <a:spAutoFit/>
            </a:bodyPr>
            <a:lstStyle/>
            <a:p>
              <a:r>
                <a:rPr lang="de-DE" dirty="0"/>
                <a:t>|250 Pixel|</a:t>
              </a:r>
              <a:endParaRPr lang="en-GB" dirty="0"/>
            </a:p>
          </p:txBody>
        </p:sp>
      </p:grpSp>
      <p:grpSp>
        <p:nvGrpSpPr>
          <p:cNvPr id="50" name="Gruppieren 49">
            <a:extLst>
              <a:ext uri="{FF2B5EF4-FFF2-40B4-BE49-F238E27FC236}">
                <a16:creationId xmlns:a16="http://schemas.microsoft.com/office/drawing/2014/main" id="{CB704566-9397-487A-9B79-FA374F54D828}"/>
              </a:ext>
            </a:extLst>
          </p:cNvPr>
          <p:cNvGrpSpPr/>
          <p:nvPr/>
        </p:nvGrpSpPr>
        <p:grpSpPr>
          <a:xfrm>
            <a:off x="3415490" y="1205139"/>
            <a:ext cx="6791984" cy="4705122"/>
            <a:chOff x="3124087" y="899668"/>
            <a:chExt cx="7246773" cy="4866729"/>
          </a:xfrm>
        </p:grpSpPr>
        <p:sp>
          <p:nvSpPr>
            <p:cNvPr id="51" name="Rechteck 50">
              <a:extLst>
                <a:ext uri="{FF2B5EF4-FFF2-40B4-BE49-F238E27FC236}">
                  <a16:creationId xmlns:a16="http://schemas.microsoft.com/office/drawing/2014/main" id="{50EA1AF0-F1C4-40D2-980C-051E088E5B2B}"/>
                </a:ext>
              </a:extLst>
            </p:cNvPr>
            <p:cNvSpPr/>
            <p:nvPr/>
          </p:nvSpPr>
          <p:spPr>
            <a:xfrm>
              <a:off x="3515722" y="1269000"/>
              <a:ext cx="5760000" cy="4320000"/>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52" name="Textfeld 51">
              <a:extLst>
                <a:ext uri="{FF2B5EF4-FFF2-40B4-BE49-F238E27FC236}">
                  <a16:creationId xmlns:a16="http://schemas.microsoft.com/office/drawing/2014/main" id="{EB02D709-CE3D-4BD5-8215-075A4BC10FA8}"/>
                </a:ext>
              </a:extLst>
            </p:cNvPr>
            <p:cNvSpPr txBox="1"/>
            <p:nvPr/>
          </p:nvSpPr>
          <p:spPr>
            <a:xfrm>
              <a:off x="3362424" y="899668"/>
              <a:ext cx="6181851" cy="382017"/>
            </a:xfrm>
            <a:prstGeom prst="rect">
              <a:avLst/>
            </a:prstGeom>
            <a:noFill/>
          </p:spPr>
          <p:txBody>
            <a:bodyPr wrap="none" rtlCol="0">
              <a:spAutoFit/>
            </a:bodyPr>
            <a:lstStyle/>
            <a:p>
              <a:r>
                <a:rPr lang="de-DE" dirty="0"/>
                <a:t>|                                                1600 Pixel                                   |</a:t>
              </a:r>
              <a:endParaRPr lang="en-GB" dirty="0"/>
            </a:p>
          </p:txBody>
        </p:sp>
        <p:sp>
          <p:nvSpPr>
            <p:cNvPr id="53" name="Textfeld 52">
              <a:extLst>
                <a:ext uri="{FF2B5EF4-FFF2-40B4-BE49-F238E27FC236}">
                  <a16:creationId xmlns:a16="http://schemas.microsoft.com/office/drawing/2014/main" id="{A86F28CD-6508-4280-9AC4-074789D13A0B}"/>
                </a:ext>
              </a:extLst>
            </p:cNvPr>
            <p:cNvSpPr txBox="1"/>
            <p:nvPr/>
          </p:nvSpPr>
          <p:spPr>
            <a:xfrm rot="16200000">
              <a:off x="953903" y="3202152"/>
              <a:ext cx="4734429" cy="394062"/>
            </a:xfrm>
            <a:prstGeom prst="rect">
              <a:avLst/>
            </a:prstGeom>
            <a:noFill/>
          </p:spPr>
          <p:txBody>
            <a:bodyPr wrap="none" rtlCol="0">
              <a:spAutoFit/>
            </a:bodyPr>
            <a:lstStyle/>
            <a:p>
              <a:r>
                <a:rPr lang="de-DE" dirty="0"/>
                <a:t>|                                  1200 Pixel                           |</a:t>
              </a:r>
              <a:endParaRPr lang="en-GB" dirty="0"/>
            </a:p>
          </p:txBody>
        </p:sp>
        <p:sp>
          <p:nvSpPr>
            <p:cNvPr id="54" name="Rechteck 53">
              <a:extLst>
                <a:ext uri="{FF2B5EF4-FFF2-40B4-BE49-F238E27FC236}">
                  <a16:creationId xmlns:a16="http://schemas.microsoft.com/office/drawing/2014/main" id="{1F256C20-5006-4CB0-8AF5-C74B99C9CA12}"/>
                </a:ext>
              </a:extLst>
            </p:cNvPr>
            <p:cNvSpPr/>
            <p:nvPr/>
          </p:nvSpPr>
          <p:spPr>
            <a:xfrm>
              <a:off x="5965600"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a:t>
              </a:r>
              <a:endParaRPr lang="en-GB" dirty="0">
                <a:solidFill>
                  <a:schemeClr val="tx1"/>
                </a:solidFill>
              </a:endParaRPr>
            </a:p>
          </p:txBody>
        </p:sp>
        <p:sp>
          <p:nvSpPr>
            <p:cNvPr id="55" name="Rechteck 54">
              <a:extLst>
                <a:ext uri="{FF2B5EF4-FFF2-40B4-BE49-F238E27FC236}">
                  <a16:creationId xmlns:a16="http://schemas.microsoft.com/office/drawing/2014/main" id="{3CC9F8CC-5918-4F31-9C07-EE4BE2C41D3A}"/>
                </a:ext>
              </a:extLst>
            </p:cNvPr>
            <p:cNvSpPr/>
            <p:nvPr/>
          </p:nvSpPr>
          <p:spPr>
            <a:xfrm>
              <a:off x="8374068"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a:t>
              </a:r>
              <a:endParaRPr lang="en-GB" dirty="0">
                <a:solidFill>
                  <a:schemeClr val="tx1"/>
                </a:solidFill>
              </a:endParaRPr>
            </a:p>
          </p:txBody>
        </p:sp>
        <p:sp>
          <p:nvSpPr>
            <p:cNvPr id="56" name="Rechteck 55">
              <a:extLst>
                <a:ext uri="{FF2B5EF4-FFF2-40B4-BE49-F238E27FC236}">
                  <a16:creationId xmlns:a16="http://schemas.microsoft.com/office/drawing/2014/main" id="{DFCA2D65-DF5A-40D2-9113-94F6864E7B84}"/>
                </a:ext>
              </a:extLst>
            </p:cNvPr>
            <p:cNvSpPr/>
            <p:nvPr/>
          </p:nvSpPr>
          <p:spPr>
            <a:xfrm>
              <a:off x="7580078"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a:t>
              </a:r>
              <a:endParaRPr lang="en-GB" dirty="0">
                <a:solidFill>
                  <a:schemeClr val="tx1"/>
                </a:solidFill>
              </a:endParaRPr>
            </a:p>
          </p:txBody>
        </p:sp>
        <p:sp>
          <p:nvSpPr>
            <p:cNvPr id="57" name="Rechteck 56">
              <a:extLst>
                <a:ext uri="{FF2B5EF4-FFF2-40B4-BE49-F238E27FC236}">
                  <a16:creationId xmlns:a16="http://schemas.microsoft.com/office/drawing/2014/main" id="{F77AC9AC-5D04-4428-A0FF-10396BFD1E77}"/>
                </a:ext>
              </a:extLst>
            </p:cNvPr>
            <p:cNvSpPr/>
            <p:nvPr/>
          </p:nvSpPr>
          <p:spPr>
            <a:xfrm>
              <a:off x="6772839"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t>
              </a:r>
              <a:endParaRPr lang="en-GB" dirty="0">
                <a:solidFill>
                  <a:schemeClr val="tx1"/>
                </a:solidFill>
              </a:endParaRPr>
            </a:p>
          </p:txBody>
        </p:sp>
        <p:sp>
          <p:nvSpPr>
            <p:cNvPr id="58" name="Rechteck 57">
              <a:extLst>
                <a:ext uri="{FF2B5EF4-FFF2-40B4-BE49-F238E27FC236}">
                  <a16:creationId xmlns:a16="http://schemas.microsoft.com/office/drawing/2014/main" id="{6032607A-6EB0-4749-A352-124E2C98047C}"/>
                </a:ext>
              </a:extLst>
            </p:cNvPr>
            <p:cNvSpPr/>
            <p:nvPr/>
          </p:nvSpPr>
          <p:spPr>
            <a:xfrm rot="18900000">
              <a:off x="8178601" y="1437963"/>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D‘</a:t>
              </a:r>
              <a:endParaRPr lang="en-GB" dirty="0">
                <a:solidFill>
                  <a:schemeClr val="tx1"/>
                </a:solidFill>
              </a:endParaRPr>
            </a:p>
          </p:txBody>
        </p:sp>
        <p:sp>
          <p:nvSpPr>
            <p:cNvPr id="59" name="Rechteck 58">
              <a:extLst>
                <a:ext uri="{FF2B5EF4-FFF2-40B4-BE49-F238E27FC236}">
                  <a16:creationId xmlns:a16="http://schemas.microsoft.com/office/drawing/2014/main" id="{09FA0EB0-7502-4813-A45E-EC9AAC600CA5}"/>
                </a:ext>
              </a:extLst>
            </p:cNvPr>
            <p:cNvSpPr/>
            <p:nvPr/>
          </p:nvSpPr>
          <p:spPr>
            <a:xfrm rot="18900000">
              <a:off x="6751307" y="2511069"/>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a:t>
              </a:r>
              <a:endParaRPr lang="en-GB" dirty="0">
                <a:solidFill>
                  <a:schemeClr val="tx1"/>
                </a:solidFill>
              </a:endParaRPr>
            </a:p>
          </p:txBody>
        </p:sp>
        <p:sp>
          <p:nvSpPr>
            <p:cNvPr id="60" name="Rechteck 59">
              <a:extLst>
                <a:ext uri="{FF2B5EF4-FFF2-40B4-BE49-F238E27FC236}">
                  <a16:creationId xmlns:a16="http://schemas.microsoft.com/office/drawing/2014/main" id="{62BA0AC1-4D75-4A00-8A33-46FAF4D21DED}"/>
                </a:ext>
              </a:extLst>
            </p:cNvPr>
            <p:cNvSpPr/>
            <p:nvPr/>
          </p:nvSpPr>
          <p:spPr>
            <a:xfrm rot="18900000">
              <a:off x="7494353" y="2001269"/>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C‘</a:t>
              </a:r>
              <a:endParaRPr lang="en-GB" dirty="0">
                <a:solidFill>
                  <a:schemeClr val="tx1"/>
                </a:solidFill>
              </a:endParaRPr>
            </a:p>
          </p:txBody>
        </p:sp>
        <p:sp>
          <p:nvSpPr>
            <p:cNvPr id="61" name="Rechteck 60">
              <a:extLst>
                <a:ext uri="{FF2B5EF4-FFF2-40B4-BE49-F238E27FC236}">
                  <a16:creationId xmlns:a16="http://schemas.microsoft.com/office/drawing/2014/main" id="{F0B79A71-90B3-4918-B427-CD7AA6DB8D56}"/>
                </a:ext>
              </a:extLst>
            </p:cNvPr>
            <p:cNvSpPr/>
            <p:nvPr/>
          </p:nvSpPr>
          <p:spPr>
            <a:xfrm rot="18900000">
              <a:off x="5972225" y="2979000"/>
              <a:ext cx="900000" cy="900000"/>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cxnSp>
          <p:nvCxnSpPr>
            <p:cNvPr id="62" name="Gerader Verbinder 61">
              <a:extLst>
                <a:ext uri="{FF2B5EF4-FFF2-40B4-BE49-F238E27FC236}">
                  <a16:creationId xmlns:a16="http://schemas.microsoft.com/office/drawing/2014/main" id="{7AF21924-DC91-4C9B-9E54-A4A5FCD93E4E}"/>
                </a:ext>
              </a:extLst>
            </p:cNvPr>
            <p:cNvCxnSpPr>
              <a:cxnSpLocks/>
            </p:cNvCxnSpPr>
            <p:nvPr/>
          </p:nvCxnSpPr>
          <p:spPr>
            <a:xfrm flipH="1">
              <a:off x="6407548" y="1084125"/>
              <a:ext cx="3097948" cy="2344875"/>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63" name="Gerader Verbinder 62">
              <a:extLst>
                <a:ext uri="{FF2B5EF4-FFF2-40B4-BE49-F238E27FC236}">
                  <a16:creationId xmlns:a16="http://schemas.microsoft.com/office/drawing/2014/main" id="{1ECA3CB6-0C31-4FF0-90D4-D67748B98A92}"/>
                </a:ext>
              </a:extLst>
            </p:cNvPr>
            <p:cNvCxnSpPr>
              <a:cxnSpLocks/>
            </p:cNvCxnSpPr>
            <p:nvPr/>
          </p:nvCxnSpPr>
          <p:spPr>
            <a:xfrm flipH="1" flipV="1">
              <a:off x="6407548" y="3424138"/>
              <a:ext cx="3097948" cy="4862"/>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64" name="Textfeld 63">
              <a:extLst>
                <a:ext uri="{FF2B5EF4-FFF2-40B4-BE49-F238E27FC236}">
                  <a16:creationId xmlns:a16="http://schemas.microsoft.com/office/drawing/2014/main" id="{9E542D87-25BD-4C17-B806-173B0EBDE38D}"/>
                </a:ext>
              </a:extLst>
            </p:cNvPr>
            <p:cNvSpPr txBox="1"/>
            <p:nvPr/>
          </p:nvSpPr>
          <p:spPr>
            <a:xfrm>
              <a:off x="9445542" y="923459"/>
              <a:ext cx="925318" cy="369332"/>
            </a:xfrm>
            <a:prstGeom prst="rect">
              <a:avLst/>
            </a:prstGeom>
            <a:noFill/>
          </p:spPr>
          <p:txBody>
            <a:bodyPr wrap="none" rtlCol="0">
              <a:spAutoFit/>
            </a:bodyPr>
            <a:lstStyle/>
            <a:p>
              <a:r>
                <a:rPr lang="de-DE" dirty="0"/>
                <a:t>45 Grad</a:t>
              </a:r>
              <a:endParaRPr lang="en-GB" dirty="0"/>
            </a:p>
          </p:txBody>
        </p:sp>
        <p:sp>
          <p:nvSpPr>
            <p:cNvPr id="65" name="Textfeld 64">
              <a:extLst>
                <a:ext uri="{FF2B5EF4-FFF2-40B4-BE49-F238E27FC236}">
                  <a16:creationId xmlns:a16="http://schemas.microsoft.com/office/drawing/2014/main" id="{C3871369-EF5D-47EE-A258-08CA7161BA40}"/>
                </a:ext>
              </a:extLst>
            </p:cNvPr>
            <p:cNvSpPr txBox="1"/>
            <p:nvPr/>
          </p:nvSpPr>
          <p:spPr>
            <a:xfrm>
              <a:off x="9504052" y="3244334"/>
              <a:ext cx="808298" cy="369332"/>
            </a:xfrm>
            <a:prstGeom prst="rect">
              <a:avLst/>
            </a:prstGeom>
            <a:noFill/>
          </p:spPr>
          <p:txBody>
            <a:bodyPr wrap="none" rtlCol="0">
              <a:spAutoFit/>
            </a:bodyPr>
            <a:lstStyle/>
            <a:p>
              <a:r>
                <a:rPr lang="de-DE" dirty="0"/>
                <a:t>0 Grad</a:t>
              </a:r>
              <a:endParaRPr lang="en-GB" dirty="0"/>
            </a:p>
          </p:txBody>
        </p:sp>
      </p:grpSp>
      <mc:AlternateContent xmlns:mc="http://schemas.openxmlformats.org/markup-compatibility/2006" xmlns:a14="http://schemas.microsoft.com/office/drawing/2010/main">
        <mc:Choice Requires="a14">
          <p:sp>
            <p:nvSpPr>
              <p:cNvPr id="66" name="Rechteck 65">
                <a:extLst>
                  <a:ext uri="{FF2B5EF4-FFF2-40B4-BE49-F238E27FC236}">
                    <a16:creationId xmlns:a16="http://schemas.microsoft.com/office/drawing/2014/main" id="{07ED34FF-21D7-43D5-9ED6-D274ACA50D73}"/>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6" name="Rechteck 65">
                <a:extLst>
                  <a:ext uri="{FF2B5EF4-FFF2-40B4-BE49-F238E27FC236}">
                    <a16:creationId xmlns:a16="http://schemas.microsoft.com/office/drawing/2014/main" id="{07ED34FF-21D7-43D5-9ED6-D274ACA50D73}"/>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3"/>
                <a:stretch>
                  <a:fillRect b="-13333"/>
                </a:stretch>
              </a:blipFill>
            </p:spPr>
            <p:txBody>
              <a:bodyPr/>
              <a:lstStyle/>
              <a:p>
                <a:r>
                  <a:rPr lang="en-GB">
                    <a:noFill/>
                  </a:rPr>
                  <a:t> </a:t>
                </a:r>
              </a:p>
            </p:txBody>
          </p:sp>
        </mc:Fallback>
      </mc:AlternateContent>
    </p:spTree>
    <p:extLst>
      <p:ext uri="{BB962C8B-B14F-4D97-AF65-F5344CB8AC3E}">
        <p14:creationId xmlns:p14="http://schemas.microsoft.com/office/powerpoint/2010/main" val="39878788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A4C782E-ED96-4D58-8385-64F9FDFD8BBF}"/>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3B6C2055-00F9-47CB-BE41-674D58394ACB}"/>
              </a:ext>
            </a:extLst>
          </p:cNvPr>
          <p:cNvSpPr>
            <a:spLocks noGrp="1"/>
          </p:cNvSpPr>
          <p:nvPr>
            <p:ph type="subTitle" idx="1"/>
          </p:nvPr>
        </p:nvSpPr>
        <p:spPr/>
        <p:txBody>
          <a:bodyPr/>
          <a:lstStyle/>
          <a:p>
            <a:r>
              <a:rPr lang="de-DE" dirty="0"/>
              <a:t>Versuchsaufbau und Systemarchitektur</a:t>
            </a:r>
            <a:endParaRPr lang="en-GB" dirty="0"/>
          </a:p>
        </p:txBody>
      </p:sp>
      <p:sp>
        <p:nvSpPr>
          <p:cNvPr id="4" name="Inhaltsplatzhalter 3">
            <a:extLst>
              <a:ext uri="{FF2B5EF4-FFF2-40B4-BE49-F238E27FC236}">
                <a16:creationId xmlns:a16="http://schemas.microsoft.com/office/drawing/2014/main" id="{FEEFC133-E52A-4F6D-8592-05A6C0D73D7E}"/>
              </a:ext>
            </a:extLst>
          </p:cNvPr>
          <p:cNvSpPr>
            <a:spLocks noGrp="1"/>
          </p:cNvSpPr>
          <p:nvPr>
            <p:ph sz="quarter" idx="13"/>
          </p:nvPr>
        </p:nvSpPr>
        <p:spPr/>
        <p:txBody>
          <a:bodyPr>
            <a:normAutofit/>
          </a:bodyPr>
          <a:lstStyle/>
          <a:p>
            <a:endParaRPr lang="de-DE" b="0" i="0" dirty="0">
              <a:latin typeface="Cambria Math" panose="02040503050406030204" pitchFamily="18" charset="0"/>
            </a:endParaRPr>
          </a:p>
          <a:p>
            <a:endParaRPr lang="de-DE" b="0" i="0" dirty="0">
              <a:latin typeface="Cambria Math" panose="02040503050406030204" pitchFamily="18" charset="0"/>
            </a:endParaRPr>
          </a:p>
          <a:p>
            <a:endParaRPr lang="de-DE" b="0" i="0" dirty="0">
              <a:latin typeface="Cambria Math" panose="02040503050406030204" pitchFamily="18" charset="0"/>
            </a:endParaRPr>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endParaRPr lang="de-DE" dirty="0"/>
          </a:p>
          <a:p>
            <a:pPr lvl="8"/>
            <a:r>
              <a:rPr lang="de-DE" dirty="0"/>
              <a:t>Idealisierte Bedingungen:</a:t>
            </a:r>
            <a:br>
              <a:rPr lang="de-DE" dirty="0"/>
            </a:br>
            <a:r>
              <a:rPr lang="de-DE" dirty="0"/>
              <a:t>- Definierte Bildgröße</a:t>
            </a:r>
            <a:br>
              <a:rPr lang="de-DE" dirty="0"/>
            </a:br>
            <a:r>
              <a:rPr lang="de-DE" dirty="0"/>
              <a:t>- Definierte Positionen</a:t>
            </a:r>
          </a:p>
          <a:p>
            <a:endParaRPr lang="de-DE" dirty="0"/>
          </a:p>
        </p:txBody>
      </p:sp>
      <p:sp>
        <p:nvSpPr>
          <p:cNvPr id="7" name="Rechteck 6">
            <a:extLst>
              <a:ext uri="{FF2B5EF4-FFF2-40B4-BE49-F238E27FC236}">
                <a16:creationId xmlns:a16="http://schemas.microsoft.com/office/drawing/2014/main" id="{6D52F45E-DBCB-4AD8-B22B-7BBEEA05E3F7}"/>
              </a:ext>
            </a:extLst>
          </p:cNvPr>
          <p:cNvSpPr/>
          <p:nvPr/>
        </p:nvSpPr>
        <p:spPr>
          <a:xfrm>
            <a:off x="914400" y="1298781"/>
            <a:ext cx="6561106" cy="355189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solidFill>
                <a:schemeClr val="tx1"/>
              </a:solidFill>
            </a:endParaRPr>
          </a:p>
        </p:txBody>
      </p:sp>
      <p:sp>
        <p:nvSpPr>
          <p:cNvPr id="8" name="Rechteck 7">
            <a:extLst>
              <a:ext uri="{FF2B5EF4-FFF2-40B4-BE49-F238E27FC236}">
                <a16:creationId xmlns:a16="http://schemas.microsoft.com/office/drawing/2014/main" id="{F663E286-1DC1-491A-9B74-6BB430A6B199}"/>
              </a:ext>
            </a:extLst>
          </p:cNvPr>
          <p:cNvSpPr/>
          <p:nvPr/>
        </p:nvSpPr>
        <p:spPr>
          <a:xfrm>
            <a:off x="8969828" y="1298781"/>
            <a:ext cx="2307772"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9" name="Rechteck 8">
            <a:extLst>
              <a:ext uri="{FF2B5EF4-FFF2-40B4-BE49-F238E27FC236}">
                <a16:creationId xmlns:a16="http://schemas.microsoft.com/office/drawing/2014/main" id="{E0664178-2EEB-4B7E-96D1-E24C865509DC}"/>
              </a:ext>
            </a:extLst>
          </p:cNvPr>
          <p:cNvSpPr/>
          <p:nvPr/>
        </p:nvSpPr>
        <p:spPr>
          <a:xfrm>
            <a:off x="8969828" y="2089526"/>
            <a:ext cx="2307772" cy="888273"/>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Python: </a:t>
            </a:r>
            <a:r>
              <a:rPr lang="de-DE" dirty="0" err="1">
                <a:solidFill>
                  <a:schemeClr val="tx1"/>
                </a:solidFill>
              </a:rPr>
              <a:t>Snippingtool</a:t>
            </a:r>
            <a:endParaRPr lang="en-GB" dirty="0">
              <a:solidFill>
                <a:schemeClr val="tx1"/>
              </a:solidFill>
            </a:endParaRPr>
          </a:p>
        </p:txBody>
      </p:sp>
      <p:sp>
        <p:nvSpPr>
          <p:cNvPr id="10" name="Rechteck 9">
            <a:extLst>
              <a:ext uri="{FF2B5EF4-FFF2-40B4-BE49-F238E27FC236}">
                <a16:creationId xmlns:a16="http://schemas.microsoft.com/office/drawing/2014/main" id="{54284323-ABDD-4976-8903-FADC5ED9880E}"/>
              </a:ext>
            </a:extLst>
          </p:cNvPr>
          <p:cNvSpPr/>
          <p:nvPr/>
        </p:nvSpPr>
        <p:spPr>
          <a:xfrm>
            <a:off x="8969828" y="4147582"/>
            <a:ext cx="2307771" cy="888274"/>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Python: MTF Berechnung und Plot</a:t>
            </a:r>
            <a:endParaRPr lang="en-GB" dirty="0">
              <a:solidFill>
                <a:schemeClr val="tx1"/>
              </a:solidFill>
            </a:endParaRPr>
          </a:p>
        </p:txBody>
      </p:sp>
      <p:sp>
        <p:nvSpPr>
          <p:cNvPr id="11" name="Rechteck 10">
            <a:extLst>
              <a:ext uri="{FF2B5EF4-FFF2-40B4-BE49-F238E27FC236}">
                <a16:creationId xmlns:a16="http://schemas.microsoft.com/office/drawing/2014/main" id="{4715F249-C832-400C-BA49-33E2438A0772}"/>
              </a:ext>
            </a:extLst>
          </p:cNvPr>
          <p:cNvSpPr/>
          <p:nvPr/>
        </p:nvSpPr>
        <p:spPr>
          <a:xfrm>
            <a:off x="8969828" y="3356837"/>
            <a:ext cx="2307771"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Bilder</a:t>
            </a:r>
            <a:endParaRPr lang="en-GB" dirty="0">
              <a:solidFill>
                <a:schemeClr val="tx1"/>
              </a:solidFill>
            </a:endParaRPr>
          </a:p>
        </p:txBody>
      </p:sp>
      <p:sp>
        <p:nvSpPr>
          <p:cNvPr id="12" name="Rechteck 11">
            <a:extLst>
              <a:ext uri="{FF2B5EF4-FFF2-40B4-BE49-F238E27FC236}">
                <a16:creationId xmlns:a16="http://schemas.microsoft.com/office/drawing/2014/main" id="{C83374D5-4B91-4BCF-AFE7-7A8A0543D871}"/>
              </a:ext>
            </a:extLst>
          </p:cNvPr>
          <p:cNvSpPr/>
          <p:nvPr/>
        </p:nvSpPr>
        <p:spPr>
          <a:xfrm>
            <a:off x="8969828" y="5414894"/>
            <a:ext cx="2307772" cy="411707"/>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dirty="0">
                <a:solidFill>
                  <a:schemeClr val="tx1"/>
                </a:solidFill>
              </a:rPr>
              <a:t>Auswertung</a:t>
            </a:r>
            <a:endParaRPr lang="en-GB" dirty="0">
              <a:solidFill>
                <a:schemeClr val="tx1"/>
              </a:solidFill>
            </a:endParaRPr>
          </a:p>
        </p:txBody>
      </p:sp>
      <p:sp>
        <p:nvSpPr>
          <p:cNvPr id="13" name="Pfeil: nach rechts 12">
            <a:extLst>
              <a:ext uri="{FF2B5EF4-FFF2-40B4-BE49-F238E27FC236}">
                <a16:creationId xmlns:a16="http://schemas.microsoft.com/office/drawing/2014/main" id="{DA5CDFB2-0311-4020-9B69-FE87F2D6BE5A}"/>
              </a:ext>
            </a:extLst>
          </p:cNvPr>
          <p:cNvSpPr/>
          <p:nvPr/>
        </p:nvSpPr>
        <p:spPr>
          <a:xfrm>
            <a:off x="7551706" y="1429247"/>
            <a:ext cx="1370043" cy="138296"/>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Pfeil: nach rechts 15">
            <a:extLst>
              <a:ext uri="{FF2B5EF4-FFF2-40B4-BE49-F238E27FC236}">
                <a16:creationId xmlns:a16="http://schemas.microsoft.com/office/drawing/2014/main" id="{BADC40A2-B40C-46AC-8FED-A59B4DFA6DC1}"/>
              </a:ext>
            </a:extLst>
          </p:cNvPr>
          <p:cNvSpPr/>
          <p:nvPr/>
        </p:nvSpPr>
        <p:spPr>
          <a:xfrm rot="5400000">
            <a:off x="9977660" y="3887028"/>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Pfeil: nach rechts 16">
            <a:extLst>
              <a:ext uri="{FF2B5EF4-FFF2-40B4-BE49-F238E27FC236}">
                <a16:creationId xmlns:a16="http://schemas.microsoft.com/office/drawing/2014/main" id="{050323F7-E63E-48BA-ADDE-2514E29EA7B7}"/>
              </a:ext>
            </a:extLst>
          </p:cNvPr>
          <p:cNvSpPr/>
          <p:nvPr/>
        </p:nvSpPr>
        <p:spPr>
          <a:xfrm rot="5400000">
            <a:off x="9977660" y="5150160"/>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Pfeil: nach rechts 17">
            <a:extLst>
              <a:ext uri="{FF2B5EF4-FFF2-40B4-BE49-F238E27FC236}">
                <a16:creationId xmlns:a16="http://schemas.microsoft.com/office/drawing/2014/main" id="{6BD82CE8-A0DA-4CBC-B46B-F1A39D9053DE}"/>
              </a:ext>
            </a:extLst>
          </p:cNvPr>
          <p:cNvSpPr/>
          <p:nvPr/>
        </p:nvSpPr>
        <p:spPr>
          <a:xfrm rot="5400000">
            <a:off x="9977659" y="3092104"/>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Pfeil: nach rechts 18">
            <a:extLst>
              <a:ext uri="{FF2B5EF4-FFF2-40B4-BE49-F238E27FC236}">
                <a16:creationId xmlns:a16="http://schemas.microsoft.com/office/drawing/2014/main" id="{7B09644C-D0D7-45B8-B59A-0AFFB3D6FE11}"/>
              </a:ext>
            </a:extLst>
          </p:cNvPr>
          <p:cNvSpPr/>
          <p:nvPr/>
        </p:nvSpPr>
        <p:spPr>
          <a:xfrm rot="5400000">
            <a:off x="9977658" y="1833622"/>
            <a:ext cx="292100" cy="142071"/>
          </a:xfrm>
          <a:prstGeom prst="rightArrow">
            <a:avLst/>
          </a:prstGeom>
          <a:solidFill>
            <a:srgbClr val="D8E5ED"/>
          </a:solidFill>
          <a:ln>
            <a:solidFill>
              <a:srgbClr val="303D4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20" name="Rechteck 19">
                <a:extLst>
                  <a:ext uri="{FF2B5EF4-FFF2-40B4-BE49-F238E27FC236}">
                    <a16:creationId xmlns:a16="http://schemas.microsoft.com/office/drawing/2014/main" id="{E4DE61BA-81DE-41DE-90EB-A5B139D9FDAD}"/>
                  </a:ext>
                </a:extLst>
              </p:cNvPr>
              <p:cNvSpPr/>
              <p:nvPr/>
            </p:nvSpPr>
            <p:spPr>
              <a:xfrm>
                <a:off x="837629" y="5157507"/>
                <a:ext cx="1757532" cy="669094"/>
              </a:xfrm>
              <a:prstGeom prst="rect">
                <a:avLst/>
              </a:prstGeom>
            </p:spPr>
            <p:txBody>
              <a:bodyPr wrap="none">
                <a:spAutoFit/>
              </a:bodyPr>
              <a:lstStyle/>
              <a:p>
                <a:pPr/>
                <a14:m>
                  <m:oMathPara xmlns:m="http://schemas.openxmlformats.org/officeDocument/2006/math">
                    <m:oMathParaPr>
                      <m:jc m:val="left"/>
                    </m:oMathParaPr>
                    <m:oMath xmlns:m="http://schemas.openxmlformats.org/officeDocument/2006/math">
                      <m:r>
                        <m:rPr>
                          <m:sty m:val="p"/>
                        </m:rPr>
                        <a:rPr lang="de-DE" b="0" i="0" smtClean="0">
                          <a:latin typeface="Cambria Math" panose="02040503050406030204" pitchFamily="18" charset="0"/>
                        </a:rPr>
                        <m:t>MTF</m:t>
                      </m:r>
                      <m:r>
                        <a:rPr lang="de-DE" b="0" i="0" smtClean="0">
                          <a:latin typeface="Cambria Math" panose="02040503050406030204" pitchFamily="18" charset="0"/>
                        </a:rPr>
                        <m:t> (</m:t>
                      </m:r>
                      <m:r>
                        <m:rPr>
                          <m:sty m:val="p"/>
                        </m:rPr>
                        <a:rPr lang="de-DE" b="0" i="0" smtClean="0">
                          <a:latin typeface="Cambria Math" panose="02040503050406030204" pitchFamily="18" charset="0"/>
                        </a:rPr>
                        <m:t>f</m:t>
                      </m:r>
                      <m:r>
                        <a:rPr lang="de-DE" b="0" i="0" smtClean="0">
                          <a:latin typeface="Cambria Math" panose="02040503050406030204" pitchFamily="18" charset="0"/>
                        </a:rPr>
                        <m:t>)</m:t>
                      </m:r>
                      <m:r>
                        <a:rPr lang="en-GB" i="1" smtClean="0">
                          <a:latin typeface="Cambria Math" panose="02040503050406030204" pitchFamily="18" charset="0"/>
                        </a:rPr>
                        <m:t>=</m:t>
                      </m:r>
                      <m:f>
                        <m:fPr>
                          <m:ctrlPr>
                            <a:rPr lang="en-GB" i="1" smtClean="0">
                              <a:latin typeface="Cambria Math" panose="02040503050406030204" pitchFamily="18" charset="0"/>
                            </a:rPr>
                          </m:ctrlPr>
                        </m:fPr>
                        <m:num>
                          <m:r>
                            <m:rPr>
                              <m:sty m:val="p"/>
                            </m:rPr>
                            <a:rPr lang="el-GR" b="0" i="1" smtClean="0">
                              <a:latin typeface="Cambria Math" panose="02040503050406030204" pitchFamily="18" charset="0"/>
                            </a:rPr>
                            <m:t>σ</m:t>
                          </m:r>
                          <m:r>
                            <a:rPr lang="de-DE" b="0" i="1" smtClean="0">
                              <a:latin typeface="Cambria Math" panose="02040503050406030204" pitchFamily="18" charset="0"/>
                            </a:rPr>
                            <m:t>(</m:t>
                          </m:r>
                          <m:r>
                            <a:rPr lang="de-DE" b="0" i="1" smtClean="0">
                              <a:latin typeface="Cambria Math" panose="02040503050406030204" pitchFamily="18" charset="0"/>
                            </a:rPr>
                            <m:t>𝑓</m:t>
                          </m:r>
                          <m:r>
                            <a:rPr lang="de-DE" b="0" i="1" smtClean="0">
                              <a:latin typeface="Cambria Math" panose="02040503050406030204" pitchFamily="18" charset="0"/>
                            </a:rPr>
                            <m:t>)</m:t>
                          </m:r>
                        </m:num>
                        <m:den>
                          <m:r>
                            <a:rPr lang="de-DE" b="0" i="1" smtClean="0">
                              <a:latin typeface="Cambria Math" panose="02040503050406030204" pitchFamily="18" charset="0"/>
                            </a:rPr>
                            <m:t>ø(</m:t>
                          </m:r>
                          <m:r>
                            <a:rPr lang="de-DE" b="0" i="1" smtClean="0">
                              <a:latin typeface="Cambria Math" panose="02040503050406030204" pitchFamily="18" charset="0"/>
                            </a:rPr>
                            <m:t>𝑓</m:t>
                          </m:r>
                          <m:r>
                            <a:rPr lang="de-DE" b="0" i="1" smtClean="0">
                              <a:latin typeface="Cambria Math" panose="02040503050406030204" pitchFamily="18" charset="0"/>
                            </a:rPr>
                            <m:t>)</m:t>
                          </m:r>
                        </m:den>
                      </m:f>
                    </m:oMath>
                  </m:oMathPara>
                </a14:m>
                <a:endParaRPr lang="de-DE" dirty="0"/>
              </a:p>
            </p:txBody>
          </p:sp>
        </mc:Choice>
        <mc:Fallback xmlns="">
          <p:sp>
            <p:nvSpPr>
              <p:cNvPr id="20" name="Rechteck 19">
                <a:extLst>
                  <a:ext uri="{FF2B5EF4-FFF2-40B4-BE49-F238E27FC236}">
                    <a16:creationId xmlns:a16="http://schemas.microsoft.com/office/drawing/2014/main" id="{E4DE61BA-81DE-41DE-90EB-A5B139D9FDAD}"/>
                  </a:ext>
                </a:extLst>
              </p:cNvPr>
              <p:cNvSpPr>
                <a:spLocks noRot="1" noChangeAspect="1" noMove="1" noResize="1" noEditPoints="1" noAdjustHandles="1" noChangeArrowheads="1" noChangeShapeType="1" noTextEdit="1"/>
              </p:cNvSpPr>
              <p:nvPr/>
            </p:nvSpPr>
            <p:spPr>
              <a:xfrm>
                <a:off x="837629" y="5157507"/>
                <a:ext cx="1757532" cy="669094"/>
              </a:xfrm>
              <a:prstGeom prst="rect">
                <a:avLst/>
              </a:prstGeom>
              <a:blipFill>
                <a:blip r:embed="rId3"/>
                <a:stretch>
                  <a:fillRect/>
                </a:stretch>
              </a:blipFill>
            </p:spPr>
            <p:txBody>
              <a:bodyPr/>
              <a:lstStyle/>
              <a:p>
                <a:r>
                  <a:rPr lang="en-GB">
                    <a:noFill/>
                  </a:rPr>
                  <a:t> </a:t>
                </a:r>
              </a:p>
            </p:txBody>
          </p:sp>
        </mc:Fallback>
      </mc:AlternateContent>
      <p:sp>
        <p:nvSpPr>
          <p:cNvPr id="21" name="Datumsplatzhalter 3">
            <a:extLst>
              <a:ext uri="{FF2B5EF4-FFF2-40B4-BE49-F238E27FC236}">
                <a16:creationId xmlns:a16="http://schemas.microsoft.com/office/drawing/2014/main" id="{440E6F6F-00D8-42E9-A049-3D89DE2A95AD}"/>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22" name="Fußzeilenplatzhalter 4">
            <a:extLst>
              <a:ext uri="{FF2B5EF4-FFF2-40B4-BE49-F238E27FC236}">
                <a16:creationId xmlns:a16="http://schemas.microsoft.com/office/drawing/2014/main" id="{5400CC70-1B87-4A40-B5E2-B3EBE2310A14}"/>
              </a:ext>
            </a:extLst>
          </p:cNvPr>
          <p:cNvSpPr>
            <a:spLocks noGrp="1"/>
          </p:cNvSpPr>
          <p:nvPr>
            <p:ph type="ftr" sz="quarter" idx="11"/>
          </p:nvPr>
        </p:nvSpPr>
        <p:spPr>
          <a:xfrm>
            <a:off x="3165439" y="6230231"/>
            <a:ext cx="5763108" cy="365125"/>
          </a:xfrm>
        </p:spPr>
        <p:txBody>
          <a:bodyPr/>
          <a:lstStyle/>
          <a:p>
            <a:r>
              <a:rPr lang="de-DE" dirty="0"/>
              <a:t>Optische Systeme, Benz/Weber</a:t>
            </a:r>
          </a:p>
        </p:txBody>
      </p:sp>
      <mc:AlternateContent xmlns:mc="http://schemas.openxmlformats.org/markup-compatibility/2006" xmlns:a14="http://schemas.microsoft.com/office/drawing/2010/main">
        <mc:Choice Requires="a14">
          <p:sp>
            <p:nvSpPr>
              <p:cNvPr id="23" name="Rechteck 22">
                <a:extLst>
                  <a:ext uri="{FF2B5EF4-FFF2-40B4-BE49-F238E27FC236}">
                    <a16:creationId xmlns:a16="http://schemas.microsoft.com/office/drawing/2014/main" id="{88E2DEBD-9F50-415D-B8D4-66815F875581}"/>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23" name="Rechteck 22">
                <a:extLst>
                  <a:ext uri="{FF2B5EF4-FFF2-40B4-BE49-F238E27FC236}">
                    <a16:creationId xmlns:a16="http://schemas.microsoft.com/office/drawing/2014/main" id="{88E2DEBD-9F50-415D-B8D4-66815F875581}"/>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4"/>
                <a:stretch>
                  <a:fillRect b="-13333"/>
                </a:stretch>
              </a:blipFill>
            </p:spPr>
            <p:txBody>
              <a:bodyPr/>
              <a:lstStyle/>
              <a:p>
                <a:r>
                  <a:rPr lang="en-GB">
                    <a:noFill/>
                  </a:rPr>
                  <a:t> </a:t>
                </a:r>
              </a:p>
            </p:txBody>
          </p:sp>
        </mc:Fallback>
      </mc:AlternateContent>
      <p:pic>
        <p:nvPicPr>
          <p:cNvPr id="25" name="Grafik 24" descr="Ein Bild, das Text enthält.&#10;&#10;Automatisch generierte Beschreibung">
            <a:extLst>
              <a:ext uri="{FF2B5EF4-FFF2-40B4-BE49-F238E27FC236}">
                <a16:creationId xmlns:a16="http://schemas.microsoft.com/office/drawing/2014/main" id="{7F56E1C8-B369-4119-A04F-4186984706D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08" y="1360227"/>
            <a:ext cx="1665208" cy="3429000"/>
          </a:xfrm>
          <a:prstGeom prst="rect">
            <a:avLst/>
          </a:prstGeom>
        </p:spPr>
      </p:pic>
      <p:pic>
        <p:nvPicPr>
          <p:cNvPr id="31" name="Grafik 30">
            <a:extLst>
              <a:ext uri="{FF2B5EF4-FFF2-40B4-BE49-F238E27FC236}">
                <a16:creationId xmlns:a16="http://schemas.microsoft.com/office/drawing/2014/main" id="{578561DB-C2BE-42A7-A56E-8B460E593B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697885" y="3093322"/>
            <a:ext cx="1663156" cy="1663156"/>
          </a:xfrm>
          <a:prstGeom prst="rect">
            <a:avLst/>
          </a:prstGeom>
        </p:spPr>
      </p:pic>
      <p:pic>
        <p:nvPicPr>
          <p:cNvPr id="33" name="Grafik 32" descr="Ein Bild, das Gebäude, Fensterladen, Rost enthält.&#10;&#10;Automatisch generierte Beschreibung">
            <a:extLst>
              <a:ext uri="{FF2B5EF4-FFF2-40B4-BE49-F238E27FC236}">
                <a16:creationId xmlns:a16="http://schemas.microsoft.com/office/drawing/2014/main" id="{13C123D6-EB03-4F46-80A0-A5D99CC600A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704616" y="1393258"/>
            <a:ext cx="1596189" cy="1596189"/>
          </a:xfrm>
          <a:prstGeom prst="rect">
            <a:avLst/>
          </a:prstGeom>
        </p:spPr>
      </p:pic>
      <p:pic>
        <p:nvPicPr>
          <p:cNvPr id="35" name="Grafik 34" descr="Ein Bild, das Text enthält.&#10;&#10;Automatisch generierte Beschreibung">
            <a:extLst>
              <a:ext uri="{FF2B5EF4-FFF2-40B4-BE49-F238E27FC236}">
                <a16:creationId xmlns:a16="http://schemas.microsoft.com/office/drawing/2014/main" id="{883960D5-38B0-4907-8663-802C059D83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80013" y="1360227"/>
            <a:ext cx="1927875" cy="3429000"/>
          </a:xfrm>
          <a:prstGeom prst="rect">
            <a:avLst/>
          </a:prstGeom>
        </p:spPr>
      </p:pic>
    </p:spTree>
    <p:extLst>
      <p:ext uri="{BB962C8B-B14F-4D97-AF65-F5344CB8AC3E}">
        <p14:creationId xmlns:p14="http://schemas.microsoft.com/office/powerpoint/2010/main" val="281736103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3"/>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pic>
        <p:nvPicPr>
          <p:cNvPr id="42" name="Grafik 41">
            <a:extLst>
              <a:ext uri="{FF2B5EF4-FFF2-40B4-BE49-F238E27FC236}">
                <a16:creationId xmlns:a16="http://schemas.microsoft.com/office/drawing/2014/main" id="{1E95A5A3-5144-449B-95EF-B475BCF25170}"/>
              </a:ext>
            </a:extLst>
          </p:cNvPr>
          <p:cNvPicPr>
            <a:picLocks noChangeAspect="1"/>
          </p:cNvPicPr>
          <p:nvPr/>
        </p:nvPicPr>
        <p:blipFill rotWithShape="1">
          <a:blip r:embed="rId8"/>
          <a:srcRect r="15764"/>
          <a:stretch/>
        </p:blipFill>
        <p:spPr>
          <a:xfrm>
            <a:off x="453878" y="1310970"/>
            <a:ext cx="8709173" cy="3053765"/>
          </a:xfrm>
          <a:prstGeom prst="rect">
            <a:avLst/>
          </a:prstGeom>
        </p:spPr>
      </p:pic>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25894318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Grafik 17">
            <a:extLst>
              <a:ext uri="{FF2B5EF4-FFF2-40B4-BE49-F238E27FC236}">
                <a16:creationId xmlns:a16="http://schemas.microsoft.com/office/drawing/2014/main" id="{3A428293-21CF-4FB2-9040-5B40098D40DD}"/>
              </a:ext>
            </a:extLst>
          </p:cNvPr>
          <p:cNvPicPr>
            <a:picLocks noChangeAspect="1"/>
          </p:cNvPicPr>
          <p:nvPr/>
        </p:nvPicPr>
        <p:blipFill rotWithShape="1">
          <a:blip r:embed="rId3"/>
          <a:srcRect r="14971"/>
          <a:stretch/>
        </p:blipFill>
        <p:spPr>
          <a:xfrm>
            <a:off x="447972" y="1333062"/>
            <a:ext cx="8741241" cy="2898503"/>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4"/>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
        <p:nvSpPr>
          <p:cNvPr id="20" name="Rechteck 19">
            <a:extLst>
              <a:ext uri="{FF2B5EF4-FFF2-40B4-BE49-F238E27FC236}">
                <a16:creationId xmlns:a16="http://schemas.microsoft.com/office/drawing/2014/main" id="{E0B78F3C-33A2-4AAF-8350-86517E084EDD}"/>
              </a:ext>
            </a:extLst>
          </p:cNvPr>
          <p:cNvSpPr/>
          <p:nvPr/>
        </p:nvSpPr>
        <p:spPr>
          <a:xfrm>
            <a:off x="627935" y="4288620"/>
            <a:ext cx="2037388" cy="1490111"/>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32" name="Gerader Verbinder 31">
            <a:extLst>
              <a:ext uri="{FF2B5EF4-FFF2-40B4-BE49-F238E27FC236}">
                <a16:creationId xmlns:a16="http://schemas.microsoft.com/office/drawing/2014/main" id="{04246B7A-94EC-4E9D-AC30-1CF3DE7F6867}"/>
              </a:ext>
            </a:extLst>
          </p:cNvPr>
          <p:cNvCxnSpPr>
            <a:cxnSpLocks/>
          </p:cNvCxnSpPr>
          <p:nvPr/>
        </p:nvCxnSpPr>
        <p:spPr>
          <a:xfrm flipH="1" flipV="1">
            <a:off x="1650811" y="5031998"/>
            <a:ext cx="1095785" cy="1677"/>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35" name="Textfeld 34">
            <a:extLst>
              <a:ext uri="{FF2B5EF4-FFF2-40B4-BE49-F238E27FC236}">
                <a16:creationId xmlns:a16="http://schemas.microsoft.com/office/drawing/2014/main" id="{D6E13003-B4E3-4214-BD7B-7452776BD9E8}"/>
              </a:ext>
            </a:extLst>
          </p:cNvPr>
          <p:cNvSpPr txBox="1"/>
          <p:nvPr/>
        </p:nvSpPr>
        <p:spPr>
          <a:xfrm>
            <a:off x="2784455" y="4815590"/>
            <a:ext cx="285906" cy="127395"/>
          </a:xfrm>
          <a:prstGeom prst="rect">
            <a:avLst/>
          </a:prstGeom>
          <a:noFill/>
        </p:spPr>
        <p:txBody>
          <a:bodyPr wrap="none" rtlCol="0">
            <a:spAutoFit/>
          </a:bodyPr>
          <a:lstStyle/>
          <a:p>
            <a:r>
              <a:rPr lang="de-DE" dirty="0"/>
              <a:t>0 Grad</a:t>
            </a:r>
            <a:endParaRPr lang="en-GB" dirty="0"/>
          </a:p>
        </p:txBody>
      </p:sp>
      <p:sp>
        <p:nvSpPr>
          <p:cNvPr id="37" name="Textfeld 36">
            <a:extLst>
              <a:ext uri="{FF2B5EF4-FFF2-40B4-BE49-F238E27FC236}">
                <a16:creationId xmlns:a16="http://schemas.microsoft.com/office/drawing/2014/main" id="{F2911716-4B0A-480D-A58E-5127B8D9F459}"/>
              </a:ext>
            </a:extLst>
          </p:cNvPr>
          <p:cNvSpPr txBox="1"/>
          <p:nvPr/>
        </p:nvSpPr>
        <p:spPr>
          <a:xfrm>
            <a:off x="1487771" y="5046232"/>
            <a:ext cx="317716" cy="369332"/>
          </a:xfrm>
          <a:prstGeom prst="rect">
            <a:avLst/>
          </a:prstGeom>
          <a:noFill/>
        </p:spPr>
        <p:txBody>
          <a:bodyPr wrap="none" rtlCol="0">
            <a:spAutoFit/>
          </a:bodyPr>
          <a:lstStyle/>
          <a:p>
            <a:r>
              <a:rPr lang="de-DE" dirty="0"/>
              <a:t>A</a:t>
            </a:r>
            <a:endParaRPr lang="en-GB" dirty="0"/>
          </a:p>
        </p:txBody>
      </p:sp>
      <p:sp>
        <p:nvSpPr>
          <p:cNvPr id="38" name="Textfeld 37">
            <a:extLst>
              <a:ext uri="{FF2B5EF4-FFF2-40B4-BE49-F238E27FC236}">
                <a16:creationId xmlns:a16="http://schemas.microsoft.com/office/drawing/2014/main" id="{B91321B3-9FBE-46CE-82A8-C6DF2C29E270}"/>
              </a:ext>
            </a:extLst>
          </p:cNvPr>
          <p:cNvSpPr txBox="1"/>
          <p:nvPr/>
        </p:nvSpPr>
        <p:spPr>
          <a:xfrm>
            <a:off x="2367384" y="5027762"/>
            <a:ext cx="327334"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16626879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Grafik 18">
            <a:extLst>
              <a:ext uri="{FF2B5EF4-FFF2-40B4-BE49-F238E27FC236}">
                <a16:creationId xmlns:a16="http://schemas.microsoft.com/office/drawing/2014/main" id="{27395C57-AC1D-4D5C-831A-767F91C81F04}"/>
              </a:ext>
            </a:extLst>
          </p:cNvPr>
          <p:cNvPicPr>
            <a:picLocks noChangeAspect="1"/>
          </p:cNvPicPr>
          <p:nvPr/>
        </p:nvPicPr>
        <p:blipFill rotWithShape="1">
          <a:blip r:embed="rId3"/>
          <a:srcRect r="15485"/>
          <a:stretch/>
        </p:blipFill>
        <p:spPr>
          <a:xfrm>
            <a:off x="469038" y="1341504"/>
            <a:ext cx="8712946" cy="2889120"/>
          </a:xfrm>
          <a:prstGeom prst="rect">
            <a:avLst/>
          </a:prstGeom>
        </p:spPr>
      </p:pic>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4"/>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7"/>
                <a:stretch>
                  <a:fillRect b="-13333"/>
                </a:stretch>
              </a:blipFill>
            </p:spPr>
            <p:txBody>
              <a:bodyPr/>
              <a:lstStyle/>
              <a:p>
                <a:r>
                  <a:rPr lang="en-GB">
                    <a:noFill/>
                  </a:rPr>
                  <a:t> </a:t>
                </a:r>
              </a:p>
            </p:txBody>
          </p:sp>
        </mc:Fallback>
      </mc:AlternateContent>
      <p:sp>
        <p:nvSpPr>
          <p:cNvPr id="44" name="Rechteck 43">
            <a:extLst>
              <a:ext uri="{FF2B5EF4-FFF2-40B4-BE49-F238E27FC236}">
                <a16:creationId xmlns:a16="http://schemas.microsoft.com/office/drawing/2014/main" id="{4E7AE2EA-33C8-40EF-99C2-82892AFC8533}"/>
              </a:ext>
            </a:extLst>
          </p:cNvPr>
          <p:cNvSpPr/>
          <p:nvPr/>
        </p:nvSpPr>
        <p:spPr>
          <a:xfrm>
            <a:off x="939694" y="1557636"/>
            <a:ext cx="194162"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Rechteck 44">
            <a:extLst>
              <a:ext uri="{FF2B5EF4-FFF2-40B4-BE49-F238E27FC236}">
                <a16:creationId xmlns:a16="http://schemas.microsoft.com/office/drawing/2014/main" id="{3106CEAB-971E-4646-9AA9-147240BC760C}"/>
              </a:ext>
            </a:extLst>
          </p:cNvPr>
          <p:cNvSpPr/>
          <p:nvPr/>
        </p:nvSpPr>
        <p:spPr>
          <a:xfrm>
            <a:off x="5250790" y="1557636"/>
            <a:ext cx="942746"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hteck 45">
            <a:extLst>
              <a:ext uri="{FF2B5EF4-FFF2-40B4-BE49-F238E27FC236}">
                <a16:creationId xmlns:a16="http://schemas.microsoft.com/office/drawing/2014/main" id="{66613119-6FB4-4087-9A54-F43AAF6374CD}"/>
              </a:ext>
            </a:extLst>
          </p:cNvPr>
          <p:cNvSpPr/>
          <p:nvPr/>
        </p:nvSpPr>
        <p:spPr>
          <a:xfrm>
            <a:off x="7406976" y="1557636"/>
            <a:ext cx="1395648"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9" name="Rechteck 48">
            <a:extLst>
              <a:ext uri="{FF2B5EF4-FFF2-40B4-BE49-F238E27FC236}">
                <a16:creationId xmlns:a16="http://schemas.microsoft.com/office/drawing/2014/main" id="{CF3DCDEC-8E6B-4787-A25D-BEEB5BEF68EA}"/>
              </a:ext>
            </a:extLst>
          </p:cNvPr>
          <p:cNvSpPr/>
          <p:nvPr/>
        </p:nvSpPr>
        <p:spPr>
          <a:xfrm>
            <a:off x="3002786" y="1557636"/>
            <a:ext cx="689709" cy="2246268"/>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feld 50">
            <a:extLst>
              <a:ext uri="{FF2B5EF4-FFF2-40B4-BE49-F238E27FC236}">
                <a16:creationId xmlns:a16="http://schemas.microsoft.com/office/drawing/2014/main" id="{2B49256D-D524-48BD-803C-05B3A4CC05C6}"/>
              </a:ext>
            </a:extLst>
          </p:cNvPr>
          <p:cNvSpPr txBox="1"/>
          <p:nvPr/>
        </p:nvSpPr>
        <p:spPr>
          <a:xfrm>
            <a:off x="877917" y="1515559"/>
            <a:ext cx="317716" cy="369332"/>
          </a:xfrm>
          <a:prstGeom prst="rect">
            <a:avLst/>
          </a:prstGeom>
          <a:noFill/>
        </p:spPr>
        <p:txBody>
          <a:bodyPr wrap="none" rtlCol="0">
            <a:spAutoFit/>
          </a:bodyPr>
          <a:lstStyle/>
          <a:p>
            <a:r>
              <a:rPr lang="de-DE" dirty="0"/>
              <a:t>A</a:t>
            </a:r>
            <a:endParaRPr lang="en-GB" dirty="0"/>
          </a:p>
        </p:txBody>
      </p:sp>
      <p:sp>
        <p:nvSpPr>
          <p:cNvPr id="52" name="Textfeld 51">
            <a:extLst>
              <a:ext uri="{FF2B5EF4-FFF2-40B4-BE49-F238E27FC236}">
                <a16:creationId xmlns:a16="http://schemas.microsoft.com/office/drawing/2014/main" id="{CA4451D5-5679-4EB7-A62D-08D94F0C4BFF}"/>
              </a:ext>
            </a:extLst>
          </p:cNvPr>
          <p:cNvSpPr txBox="1"/>
          <p:nvPr/>
        </p:nvSpPr>
        <p:spPr>
          <a:xfrm>
            <a:off x="3165439" y="1515559"/>
            <a:ext cx="309700" cy="369332"/>
          </a:xfrm>
          <a:prstGeom prst="rect">
            <a:avLst/>
          </a:prstGeom>
          <a:noFill/>
        </p:spPr>
        <p:txBody>
          <a:bodyPr wrap="none" rtlCol="0">
            <a:spAutoFit/>
          </a:bodyPr>
          <a:lstStyle/>
          <a:p>
            <a:r>
              <a:rPr lang="de-DE" dirty="0"/>
              <a:t>B</a:t>
            </a:r>
            <a:endParaRPr lang="en-GB" dirty="0"/>
          </a:p>
        </p:txBody>
      </p:sp>
      <p:sp>
        <p:nvSpPr>
          <p:cNvPr id="54" name="Textfeld 53">
            <a:extLst>
              <a:ext uri="{FF2B5EF4-FFF2-40B4-BE49-F238E27FC236}">
                <a16:creationId xmlns:a16="http://schemas.microsoft.com/office/drawing/2014/main" id="{43A40DAE-1003-4B04-A2E9-BA8766D13FE4}"/>
              </a:ext>
            </a:extLst>
          </p:cNvPr>
          <p:cNvSpPr txBox="1"/>
          <p:nvPr/>
        </p:nvSpPr>
        <p:spPr>
          <a:xfrm>
            <a:off x="5561425" y="1521096"/>
            <a:ext cx="317716" cy="369332"/>
          </a:xfrm>
          <a:prstGeom prst="rect">
            <a:avLst/>
          </a:prstGeom>
          <a:noFill/>
        </p:spPr>
        <p:txBody>
          <a:bodyPr wrap="none" rtlCol="0">
            <a:spAutoFit/>
          </a:bodyPr>
          <a:lstStyle/>
          <a:p>
            <a:r>
              <a:rPr lang="de-DE" dirty="0"/>
              <a:t>C</a:t>
            </a:r>
            <a:endParaRPr lang="en-GB" dirty="0"/>
          </a:p>
        </p:txBody>
      </p:sp>
      <p:sp>
        <p:nvSpPr>
          <p:cNvPr id="55" name="Textfeld 54">
            <a:extLst>
              <a:ext uri="{FF2B5EF4-FFF2-40B4-BE49-F238E27FC236}">
                <a16:creationId xmlns:a16="http://schemas.microsoft.com/office/drawing/2014/main" id="{AFCA607B-149F-429A-8778-4BAB505B1F5F}"/>
              </a:ext>
            </a:extLst>
          </p:cNvPr>
          <p:cNvSpPr txBox="1"/>
          <p:nvPr/>
        </p:nvSpPr>
        <p:spPr>
          <a:xfrm>
            <a:off x="7903608" y="1496712"/>
            <a:ext cx="327334" cy="369332"/>
          </a:xfrm>
          <a:prstGeom prst="rect">
            <a:avLst/>
          </a:prstGeom>
          <a:noFill/>
        </p:spPr>
        <p:txBody>
          <a:bodyPr wrap="none" rtlCol="0">
            <a:spAutoFit/>
          </a:bodyPr>
          <a:lstStyle/>
          <a:p>
            <a:r>
              <a:rPr lang="de-DE" dirty="0"/>
              <a:t>D</a:t>
            </a:r>
            <a:endParaRPr lang="en-GB" dirty="0"/>
          </a:p>
        </p:txBody>
      </p:sp>
      <p:sp>
        <p:nvSpPr>
          <p:cNvPr id="18" name="Rechteck 17">
            <a:extLst>
              <a:ext uri="{FF2B5EF4-FFF2-40B4-BE49-F238E27FC236}">
                <a16:creationId xmlns:a16="http://schemas.microsoft.com/office/drawing/2014/main" id="{343C7F14-9E07-4986-B442-3E176A1735B3}"/>
              </a:ext>
            </a:extLst>
          </p:cNvPr>
          <p:cNvSpPr/>
          <p:nvPr/>
        </p:nvSpPr>
        <p:spPr>
          <a:xfrm>
            <a:off x="627935" y="4288620"/>
            <a:ext cx="2037388" cy="1490111"/>
          </a:xfrm>
          <a:prstGeom prst="rect">
            <a:avLst/>
          </a:prstGeom>
          <a:noFill/>
          <a:ln w="57150">
            <a:solidFill>
              <a:srgbClr val="00999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20" name="Gerader Verbinder 19">
            <a:extLst>
              <a:ext uri="{FF2B5EF4-FFF2-40B4-BE49-F238E27FC236}">
                <a16:creationId xmlns:a16="http://schemas.microsoft.com/office/drawing/2014/main" id="{FD742A8E-70A4-44BC-9C5C-94B37BC2E89B}"/>
              </a:ext>
            </a:extLst>
          </p:cNvPr>
          <p:cNvCxnSpPr>
            <a:cxnSpLocks/>
          </p:cNvCxnSpPr>
          <p:nvPr/>
        </p:nvCxnSpPr>
        <p:spPr>
          <a:xfrm flipH="1">
            <a:off x="1650812" y="4288620"/>
            <a:ext cx="1014511" cy="743379"/>
          </a:xfrm>
          <a:prstGeom prst="line">
            <a:avLst/>
          </a:prstGeom>
          <a:ln w="25400">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21" name="Textfeld 20">
            <a:extLst>
              <a:ext uri="{FF2B5EF4-FFF2-40B4-BE49-F238E27FC236}">
                <a16:creationId xmlns:a16="http://schemas.microsoft.com/office/drawing/2014/main" id="{773A6D56-B1CD-4345-AAC4-8BCD85A4C276}"/>
              </a:ext>
            </a:extLst>
          </p:cNvPr>
          <p:cNvSpPr txBox="1"/>
          <p:nvPr/>
        </p:nvSpPr>
        <p:spPr>
          <a:xfrm>
            <a:off x="2702780" y="4786290"/>
            <a:ext cx="925318" cy="369332"/>
          </a:xfrm>
          <a:prstGeom prst="rect">
            <a:avLst/>
          </a:prstGeom>
          <a:noFill/>
        </p:spPr>
        <p:txBody>
          <a:bodyPr wrap="none" rtlCol="0">
            <a:spAutoFit/>
          </a:bodyPr>
          <a:lstStyle/>
          <a:p>
            <a:r>
              <a:rPr lang="de-DE" dirty="0"/>
              <a:t>45 Grad</a:t>
            </a:r>
            <a:endParaRPr lang="en-GB" dirty="0"/>
          </a:p>
        </p:txBody>
      </p:sp>
      <p:sp>
        <p:nvSpPr>
          <p:cNvPr id="22" name="Textfeld 21">
            <a:extLst>
              <a:ext uri="{FF2B5EF4-FFF2-40B4-BE49-F238E27FC236}">
                <a16:creationId xmlns:a16="http://schemas.microsoft.com/office/drawing/2014/main" id="{7C1FCE49-13A5-4ED8-8D15-EC8CC98571E8}"/>
              </a:ext>
            </a:extLst>
          </p:cNvPr>
          <p:cNvSpPr txBox="1"/>
          <p:nvPr/>
        </p:nvSpPr>
        <p:spPr>
          <a:xfrm>
            <a:off x="1487771" y="5046232"/>
            <a:ext cx="369012" cy="369332"/>
          </a:xfrm>
          <a:prstGeom prst="rect">
            <a:avLst/>
          </a:prstGeom>
          <a:noFill/>
        </p:spPr>
        <p:txBody>
          <a:bodyPr wrap="none" rtlCol="0">
            <a:spAutoFit/>
          </a:bodyPr>
          <a:lstStyle/>
          <a:p>
            <a:r>
              <a:rPr lang="de-DE" dirty="0"/>
              <a:t>A‘</a:t>
            </a:r>
            <a:endParaRPr lang="en-GB" dirty="0"/>
          </a:p>
        </p:txBody>
      </p:sp>
      <p:sp>
        <p:nvSpPr>
          <p:cNvPr id="23" name="Textfeld 22">
            <a:extLst>
              <a:ext uri="{FF2B5EF4-FFF2-40B4-BE49-F238E27FC236}">
                <a16:creationId xmlns:a16="http://schemas.microsoft.com/office/drawing/2014/main" id="{851ED2A6-CAD3-4C32-A1AC-6E56943D350B}"/>
              </a:ext>
            </a:extLst>
          </p:cNvPr>
          <p:cNvSpPr txBox="1"/>
          <p:nvPr/>
        </p:nvSpPr>
        <p:spPr>
          <a:xfrm>
            <a:off x="2333768" y="4364942"/>
            <a:ext cx="383118" cy="369332"/>
          </a:xfrm>
          <a:prstGeom prst="rect">
            <a:avLst/>
          </a:prstGeom>
          <a:noFill/>
        </p:spPr>
        <p:txBody>
          <a:bodyPr wrap="none" rtlCol="0">
            <a:spAutoFit/>
          </a:bodyPr>
          <a:lstStyle/>
          <a:p>
            <a:r>
              <a:rPr lang="de-DE" dirty="0"/>
              <a:t>D‘</a:t>
            </a:r>
            <a:endParaRPr lang="en-GB" dirty="0"/>
          </a:p>
        </p:txBody>
      </p:sp>
    </p:spTree>
    <p:extLst>
      <p:ext uri="{BB962C8B-B14F-4D97-AF65-F5344CB8AC3E}">
        <p14:creationId xmlns:p14="http://schemas.microsoft.com/office/powerpoint/2010/main" val="20384648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3244E8C-2986-40D9-93B0-90FB25DE60C6}"/>
              </a:ext>
            </a:extLst>
          </p:cNvPr>
          <p:cNvSpPr>
            <a:spLocks noGrp="1"/>
          </p:cNvSpPr>
          <p:nvPr>
            <p:ph type="ctrTitle"/>
          </p:nvPr>
        </p:nvSpPr>
        <p:spPr/>
        <p:txBody>
          <a:bodyPr/>
          <a:lstStyle/>
          <a:p>
            <a:r>
              <a:rPr lang="de-DE" dirty="0"/>
              <a:t>MTF: Sagittal- Radial Vergleich</a:t>
            </a:r>
            <a:endParaRPr lang="en-GB" dirty="0"/>
          </a:p>
        </p:txBody>
      </p:sp>
      <p:sp>
        <p:nvSpPr>
          <p:cNvPr id="3" name="Untertitel 2">
            <a:extLst>
              <a:ext uri="{FF2B5EF4-FFF2-40B4-BE49-F238E27FC236}">
                <a16:creationId xmlns:a16="http://schemas.microsoft.com/office/drawing/2014/main" id="{B42A19B3-A9FE-4660-B784-F79387027C53}"/>
              </a:ext>
            </a:extLst>
          </p:cNvPr>
          <p:cNvSpPr>
            <a:spLocks noGrp="1"/>
          </p:cNvSpPr>
          <p:nvPr>
            <p:ph type="subTitle" idx="1"/>
          </p:nvPr>
        </p:nvSpPr>
        <p:spPr>
          <a:xfrm>
            <a:off x="815413" y="815267"/>
            <a:ext cx="10440304" cy="353276"/>
          </a:xfrm>
        </p:spPr>
        <p:txBody>
          <a:bodyPr/>
          <a:lstStyle/>
          <a:p>
            <a:r>
              <a:rPr lang="de-DE" dirty="0"/>
              <a:t>Auswertung</a:t>
            </a:r>
            <a:endParaRPr lang="en-GB" dirty="0"/>
          </a:p>
        </p:txBody>
      </p:sp>
      <p:pic>
        <p:nvPicPr>
          <p:cNvPr id="17" name="Inhaltsplatzhalter 16">
            <a:extLst>
              <a:ext uri="{FF2B5EF4-FFF2-40B4-BE49-F238E27FC236}">
                <a16:creationId xmlns:a16="http://schemas.microsoft.com/office/drawing/2014/main" id="{008546D7-D714-43AB-AC87-8497D542B76D}"/>
              </a:ext>
            </a:extLst>
          </p:cNvPr>
          <p:cNvPicPr>
            <a:picLocks noGrp="1" noChangeAspect="1"/>
          </p:cNvPicPr>
          <p:nvPr>
            <p:ph sz="quarter" idx="13"/>
          </p:nvPr>
        </p:nvPicPr>
        <p:blipFill>
          <a:blip r:embed="rId3"/>
          <a:stretch>
            <a:fillRect/>
          </a:stretch>
        </p:blipFill>
        <p:spPr>
          <a:xfrm>
            <a:off x="9368097" y="1570915"/>
            <a:ext cx="2024550" cy="3163359"/>
          </a:xfrm>
          <a:prstGeom prst="rect">
            <a:avLst/>
          </a:prstGeom>
        </p:spPr>
      </p:pic>
      <p:sp>
        <p:nvSpPr>
          <p:cNvPr id="5" name="Datumsplatzhalter 3">
            <a:extLst>
              <a:ext uri="{FF2B5EF4-FFF2-40B4-BE49-F238E27FC236}">
                <a16:creationId xmlns:a16="http://schemas.microsoft.com/office/drawing/2014/main" id="{5DC5BB35-A598-4309-8DEE-E1E4E52F3617}"/>
              </a:ext>
            </a:extLst>
          </p:cNvPr>
          <p:cNvSpPr>
            <a:spLocks noGrp="1"/>
          </p:cNvSpPr>
          <p:nvPr>
            <p:ph type="dt" sz="half" idx="10"/>
          </p:nvPr>
        </p:nvSpPr>
        <p:spPr>
          <a:xfrm>
            <a:off x="609601" y="6230233"/>
            <a:ext cx="3173047" cy="365125"/>
          </a:xfrm>
        </p:spPr>
        <p:txBody>
          <a:bodyPr/>
          <a:lstStyle/>
          <a:p>
            <a:fld id="{F069C1ED-B637-4E07-BD10-11654E801C6F}" type="datetime1">
              <a:rPr lang="de-DE" smtClean="0"/>
              <a:t>22.01.2022</a:t>
            </a:fld>
            <a:endParaRPr lang="de-DE" dirty="0"/>
          </a:p>
        </p:txBody>
      </p:sp>
      <p:sp>
        <p:nvSpPr>
          <p:cNvPr id="6" name="Fußzeilenplatzhalter 4">
            <a:extLst>
              <a:ext uri="{FF2B5EF4-FFF2-40B4-BE49-F238E27FC236}">
                <a16:creationId xmlns:a16="http://schemas.microsoft.com/office/drawing/2014/main" id="{248861B9-A840-4F04-8AB9-AAB8880A745E}"/>
              </a:ext>
            </a:extLst>
          </p:cNvPr>
          <p:cNvSpPr>
            <a:spLocks noGrp="1"/>
          </p:cNvSpPr>
          <p:nvPr>
            <p:ph type="ftr" sz="quarter" idx="11"/>
          </p:nvPr>
        </p:nvSpPr>
        <p:spPr>
          <a:xfrm>
            <a:off x="3165439" y="6230231"/>
            <a:ext cx="5763108" cy="365125"/>
          </a:xfrm>
        </p:spPr>
        <p:txBody>
          <a:bodyPr/>
          <a:lstStyle/>
          <a:p>
            <a:r>
              <a:rPr lang="de-DE" dirty="0"/>
              <a:t>Optische Systeme, Benz/Weber</a:t>
            </a:r>
          </a:p>
        </p:txBody>
      </p:sp>
      <p:pic>
        <p:nvPicPr>
          <p:cNvPr id="14" name="Grafik 13">
            <a:extLst>
              <a:ext uri="{FF2B5EF4-FFF2-40B4-BE49-F238E27FC236}">
                <a16:creationId xmlns:a16="http://schemas.microsoft.com/office/drawing/2014/main" id="{22CB0D47-BF46-40A9-B963-D8A9DDC82FB4}"/>
              </a:ext>
            </a:extLst>
          </p:cNvPr>
          <p:cNvPicPr>
            <a:picLocks noChangeAspect="1"/>
          </p:cNvPicPr>
          <p:nvPr/>
        </p:nvPicPr>
        <p:blipFill rotWithShape="1">
          <a:blip r:embed="rId4"/>
          <a:srcRect r="15764"/>
          <a:stretch/>
        </p:blipFill>
        <p:spPr>
          <a:xfrm>
            <a:off x="4577789" y="1298779"/>
            <a:ext cx="4585262" cy="1607766"/>
          </a:xfrm>
          <a:prstGeom prst="rect">
            <a:avLst/>
          </a:prstGeom>
        </p:spPr>
      </p:pic>
      <p:pic>
        <p:nvPicPr>
          <p:cNvPr id="15" name="Grafik 14">
            <a:extLst>
              <a:ext uri="{FF2B5EF4-FFF2-40B4-BE49-F238E27FC236}">
                <a16:creationId xmlns:a16="http://schemas.microsoft.com/office/drawing/2014/main" id="{5899A09D-380A-4316-9E33-32B26BBF1638}"/>
              </a:ext>
            </a:extLst>
          </p:cNvPr>
          <p:cNvPicPr>
            <a:picLocks noChangeAspect="1"/>
          </p:cNvPicPr>
          <p:nvPr/>
        </p:nvPicPr>
        <p:blipFill rotWithShape="1">
          <a:blip r:embed="rId5"/>
          <a:srcRect r="14971"/>
          <a:stretch/>
        </p:blipFill>
        <p:spPr>
          <a:xfrm>
            <a:off x="4577788" y="2913766"/>
            <a:ext cx="4620187" cy="1532005"/>
          </a:xfrm>
          <a:prstGeom prst="rect">
            <a:avLst/>
          </a:prstGeom>
        </p:spPr>
      </p:pic>
      <p:pic>
        <p:nvPicPr>
          <p:cNvPr id="16" name="Grafik 15">
            <a:extLst>
              <a:ext uri="{FF2B5EF4-FFF2-40B4-BE49-F238E27FC236}">
                <a16:creationId xmlns:a16="http://schemas.microsoft.com/office/drawing/2014/main" id="{2D92C008-5CA9-42B2-9A7B-B3F740A57BD8}"/>
              </a:ext>
            </a:extLst>
          </p:cNvPr>
          <p:cNvPicPr>
            <a:picLocks noChangeAspect="1"/>
          </p:cNvPicPr>
          <p:nvPr/>
        </p:nvPicPr>
        <p:blipFill rotWithShape="1">
          <a:blip r:embed="rId6"/>
          <a:srcRect r="15485"/>
          <a:stretch/>
        </p:blipFill>
        <p:spPr>
          <a:xfrm>
            <a:off x="4577788" y="4510728"/>
            <a:ext cx="4620187" cy="1532005"/>
          </a:xfrm>
          <a:prstGeom prst="rect">
            <a:avLst/>
          </a:prstGeom>
        </p:spPr>
      </p:pic>
      <p:sp>
        <p:nvSpPr>
          <p:cNvPr id="33" name="Textfeld 32">
            <a:extLst>
              <a:ext uri="{FF2B5EF4-FFF2-40B4-BE49-F238E27FC236}">
                <a16:creationId xmlns:a16="http://schemas.microsoft.com/office/drawing/2014/main" id="{2CEEA8F8-B85C-4684-A20D-FC848F657090}"/>
              </a:ext>
            </a:extLst>
          </p:cNvPr>
          <p:cNvSpPr txBox="1"/>
          <p:nvPr/>
        </p:nvSpPr>
        <p:spPr>
          <a:xfrm>
            <a:off x="9637575" y="1219082"/>
            <a:ext cx="888256" cy="338554"/>
          </a:xfrm>
          <a:prstGeom prst="rect">
            <a:avLst/>
          </a:prstGeom>
          <a:noFill/>
        </p:spPr>
        <p:txBody>
          <a:bodyPr wrap="none" rtlCol="0">
            <a:spAutoFit/>
          </a:bodyPr>
          <a:lstStyle/>
          <a:p>
            <a:r>
              <a:rPr lang="de-DE" sz="1600" dirty="0"/>
              <a:t>Legende</a:t>
            </a:r>
            <a:endParaRPr lang="en-GB" sz="1600" dirty="0"/>
          </a:p>
        </p:txBody>
      </p:sp>
      <p:sp>
        <p:nvSpPr>
          <p:cNvPr id="34" name="Textfeld 33">
            <a:extLst>
              <a:ext uri="{FF2B5EF4-FFF2-40B4-BE49-F238E27FC236}">
                <a16:creationId xmlns:a16="http://schemas.microsoft.com/office/drawing/2014/main" id="{A8E5894C-A4D1-49CA-AEAA-58CE35D4BDDA}"/>
              </a:ext>
            </a:extLst>
          </p:cNvPr>
          <p:cNvSpPr txBox="1"/>
          <p:nvPr/>
        </p:nvSpPr>
        <p:spPr>
          <a:xfrm>
            <a:off x="4766060" y="1366885"/>
            <a:ext cx="274434" cy="276999"/>
          </a:xfrm>
          <a:prstGeom prst="rect">
            <a:avLst/>
          </a:prstGeom>
          <a:noFill/>
        </p:spPr>
        <p:txBody>
          <a:bodyPr wrap="none" rtlCol="0">
            <a:spAutoFit/>
          </a:bodyPr>
          <a:lstStyle/>
          <a:p>
            <a:r>
              <a:rPr lang="de-DE" sz="1200" dirty="0"/>
              <a:t>A</a:t>
            </a:r>
            <a:endParaRPr lang="en-GB" sz="1200" dirty="0"/>
          </a:p>
        </p:txBody>
      </p:sp>
      <p:sp>
        <p:nvSpPr>
          <p:cNvPr id="35" name="Textfeld 34">
            <a:extLst>
              <a:ext uri="{FF2B5EF4-FFF2-40B4-BE49-F238E27FC236}">
                <a16:creationId xmlns:a16="http://schemas.microsoft.com/office/drawing/2014/main" id="{C300FB28-1680-4AEC-B7C0-6E210C466815}"/>
              </a:ext>
            </a:extLst>
          </p:cNvPr>
          <p:cNvSpPr txBox="1"/>
          <p:nvPr/>
        </p:nvSpPr>
        <p:spPr>
          <a:xfrm>
            <a:off x="5958499" y="1370011"/>
            <a:ext cx="268022" cy="276999"/>
          </a:xfrm>
          <a:prstGeom prst="rect">
            <a:avLst/>
          </a:prstGeom>
          <a:noFill/>
        </p:spPr>
        <p:txBody>
          <a:bodyPr wrap="none" rtlCol="0">
            <a:spAutoFit/>
          </a:bodyPr>
          <a:lstStyle/>
          <a:p>
            <a:r>
              <a:rPr lang="de-DE" sz="1200" dirty="0"/>
              <a:t>B</a:t>
            </a:r>
            <a:endParaRPr lang="en-GB" sz="1200" dirty="0"/>
          </a:p>
        </p:txBody>
      </p:sp>
      <p:sp>
        <p:nvSpPr>
          <p:cNvPr id="36" name="Textfeld 35">
            <a:extLst>
              <a:ext uri="{FF2B5EF4-FFF2-40B4-BE49-F238E27FC236}">
                <a16:creationId xmlns:a16="http://schemas.microsoft.com/office/drawing/2014/main" id="{363DB408-CB42-4D86-BA80-8D12E95AC35D}"/>
              </a:ext>
            </a:extLst>
          </p:cNvPr>
          <p:cNvSpPr txBox="1"/>
          <p:nvPr/>
        </p:nvSpPr>
        <p:spPr>
          <a:xfrm>
            <a:off x="7190565" y="1373234"/>
            <a:ext cx="266420" cy="276999"/>
          </a:xfrm>
          <a:prstGeom prst="rect">
            <a:avLst/>
          </a:prstGeom>
          <a:noFill/>
        </p:spPr>
        <p:txBody>
          <a:bodyPr wrap="none" rtlCol="0">
            <a:spAutoFit/>
          </a:bodyPr>
          <a:lstStyle/>
          <a:p>
            <a:r>
              <a:rPr lang="de-DE" sz="1200" dirty="0"/>
              <a:t>C</a:t>
            </a:r>
            <a:endParaRPr lang="en-GB" dirty="0"/>
          </a:p>
        </p:txBody>
      </p:sp>
      <p:sp>
        <p:nvSpPr>
          <p:cNvPr id="37" name="Textfeld 36">
            <a:extLst>
              <a:ext uri="{FF2B5EF4-FFF2-40B4-BE49-F238E27FC236}">
                <a16:creationId xmlns:a16="http://schemas.microsoft.com/office/drawing/2014/main" id="{C7BB4D44-BECE-4EB7-9D3F-A340F3A8B183}"/>
              </a:ext>
            </a:extLst>
          </p:cNvPr>
          <p:cNvSpPr txBox="1"/>
          <p:nvPr/>
        </p:nvSpPr>
        <p:spPr>
          <a:xfrm>
            <a:off x="8449566" y="1368753"/>
            <a:ext cx="279244" cy="276999"/>
          </a:xfrm>
          <a:prstGeom prst="rect">
            <a:avLst/>
          </a:prstGeom>
          <a:noFill/>
        </p:spPr>
        <p:txBody>
          <a:bodyPr wrap="none" rtlCol="0">
            <a:spAutoFit/>
          </a:bodyPr>
          <a:lstStyle/>
          <a:p>
            <a:r>
              <a:rPr lang="de-DE" sz="1200" dirty="0"/>
              <a:t>D</a:t>
            </a:r>
            <a:endParaRPr lang="en-GB" dirty="0"/>
          </a:p>
        </p:txBody>
      </p:sp>
      <p:sp>
        <p:nvSpPr>
          <p:cNvPr id="38" name="Rechteck 37">
            <a:extLst>
              <a:ext uri="{FF2B5EF4-FFF2-40B4-BE49-F238E27FC236}">
                <a16:creationId xmlns:a16="http://schemas.microsoft.com/office/drawing/2014/main" id="{0C728D11-610E-4D88-A8D5-39497D55D256}"/>
              </a:ext>
            </a:extLst>
          </p:cNvPr>
          <p:cNvSpPr/>
          <p:nvPr/>
        </p:nvSpPr>
        <p:spPr>
          <a:xfrm>
            <a:off x="4833528" y="1427693"/>
            <a:ext cx="160925" cy="4407050"/>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hteck 38">
            <a:extLst>
              <a:ext uri="{FF2B5EF4-FFF2-40B4-BE49-F238E27FC236}">
                <a16:creationId xmlns:a16="http://schemas.microsoft.com/office/drawing/2014/main" id="{B763FD84-69B3-4B5A-9323-BFA3F44362FD}"/>
              </a:ext>
            </a:extLst>
          </p:cNvPr>
          <p:cNvSpPr/>
          <p:nvPr/>
        </p:nvSpPr>
        <p:spPr>
          <a:xfrm>
            <a:off x="7090537" y="1429261"/>
            <a:ext cx="500888" cy="4405482"/>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hteck 39">
            <a:extLst>
              <a:ext uri="{FF2B5EF4-FFF2-40B4-BE49-F238E27FC236}">
                <a16:creationId xmlns:a16="http://schemas.microsoft.com/office/drawing/2014/main" id="{AD55E8FD-3BC4-46E7-9ECF-15662C07212A}"/>
              </a:ext>
            </a:extLst>
          </p:cNvPr>
          <p:cNvSpPr/>
          <p:nvPr/>
        </p:nvSpPr>
        <p:spPr>
          <a:xfrm>
            <a:off x="8243705" y="1427693"/>
            <a:ext cx="666933" cy="4407050"/>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 name="Rechteck 40">
            <a:extLst>
              <a:ext uri="{FF2B5EF4-FFF2-40B4-BE49-F238E27FC236}">
                <a16:creationId xmlns:a16="http://schemas.microsoft.com/office/drawing/2014/main" id="{F104F607-EEF3-4415-98E9-D968E881C549}"/>
              </a:ext>
            </a:extLst>
          </p:cNvPr>
          <p:cNvSpPr/>
          <p:nvPr/>
        </p:nvSpPr>
        <p:spPr>
          <a:xfrm>
            <a:off x="5921486" y="1427693"/>
            <a:ext cx="314561" cy="4405482"/>
          </a:xfrm>
          <a:prstGeom prst="rect">
            <a:avLst/>
          </a:prstGeom>
          <a:solidFill>
            <a:srgbClr val="D8E5ED">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59" name="Gruppieren 58">
            <a:extLst>
              <a:ext uri="{FF2B5EF4-FFF2-40B4-BE49-F238E27FC236}">
                <a16:creationId xmlns:a16="http://schemas.microsoft.com/office/drawing/2014/main" id="{F1A7E526-0385-4B9E-8CBA-6BF55D2654FC}"/>
              </a:ext>
            </a:extLst>
          </p:cNvPr>
          <p:cNvGrpSpPr/>
          <p:nvPr/>
        </p:nvGrpSpPr>
        <p:grpSpPr>
          <a:xfrm>
            <a:off x="6226522" y="2242521"/>
            <a:ext cx="5866589" cy="4001045"/>
            <a:chOff x="2464147" y="2242521"/>
            <a:chExt cx="5866589" cy="4001045"/>
          </a:xfrm>
        </p:grpSpPr>
        <p:grpSp>
          <p:nvGrpSpPr>
            <p:cNvPr id="58" name="Gruppieren 57">
              <a:extLst>
                <a:ext uri="{FF2B5EF4-FFF2-40B4-BE49-F238E27FC236}">
                  <a16:creationId xmlns:a16="http://schemas.microsoft.com/office/drawing/2014/main" id="{5902A9BA-93C4-4034-99A4-F0A2C544CB9D}"/>
                </a:ext>
              </a:extLst>
            </p:cNvPr>
            <p:cNvGrpSpPr/>
            <p:nvPr/>
          </p:nvGrpSpPr>
          <p:grpSpPr>
            <a:xfrm>
              <a:off x="2464147" y="2242521"/>
              <a:ext cx="5866589" cy="4001045"/>
              <a:chOff x="2464147" y="2242521"/>
              <a:chExt cx="5866589" cy="4001045"/>
            </a:xfrm>
          </p:grpSpPr>
          <p:pic>
            <p:nvPicPr>
              <p:cNvPr id="43" name="Grafik 42" descr="Ein Bild, das Kamm, Rost enthält.&#10;&#10;Automatisch generierte Beschreibung">
                <a:extLst>
                  <a:ext uri="{FF2B5EF4-FFF2-40B4-BE49-F238E27FC236}">
                    <a16:creationId xmlns:a16="http://schemas.microsoft.com/office/drawing/2014/main" id="{510D45A4-C2D3-42F3-AD91-C59867B3E29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74999" y="4980761"/>
                <a:ext cx="1028631" cy="10286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pic>
            <p:nvPicPr>
              <p:cNvPr id="47" name="Grafik 46" descr="Ein Bild, das Kamm, Rost enthält.&#10;&#10;Automatisch generierte Beschreibung">
                <a:extLst>
                  <a:ext uri="{FF2B5EF4-FFF2-40B4-BE49-F238E27FC236}">
                    <a16:creationId xmlns:a16="http://schemas.microsoft.com/office/drawing/2014/main" id="{3EC66777-0B04-47AB-AB44-3ED2F0B480BF}"/>
                  </a:ext>
                </a:extLst>
              </p:cNvPr>
              <p:cNvPicPr>
                <a:picLocks noChangeAspect="1"/>
              </p:cNvPicPr>
              <p:nvPr/>
            </p:nvPicPr>
            <p:blipFill>
              <a:blip r:embed="rId7">
                <a:duotone>
                  <a:prstClr val="black"/>
                  <a:schemeClr val="tx2">
                    <a:tint val="45000"/>
                    <a:satMod val="400000"/>
                  </a:schemeClr>
                </a:duotone>
                <a:alphaModFix amt="84000"/>
                <a:extLst>
                  <a:ext uri="{28A0092B-C50C-407E-A947-70E740481C1C}">
                    <a14:useLocalDpi xmlns:a14="http://schemas.microsoft.com/office/drawing/2010/main" val="0"/>
                  </a:ext>
                </a:extLst>
              </a:blip>
              <a:stretch>
                <a:fillRect/>
              </a:stretch>
            </p:blipFill>
            <p:spPr>
              <a:xfrm>
                <a:off x="5517002" y="4977915"/>
                <a:ext cx="1028631" cy="102863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pic>
          <p:sp>
            <p:nvSpPr>
              <p:cNvPr id="48" name="Ellipse 47">
                <a:extLst>
                  <a:ext uri="{FF2B5EF4-FFF2-40B4-BE49-F238E27FC236}">
                    <a16:creationId xmlns:a16="http://schemas.microsoft.com/office/drawing/2014/main" id="{006454A0-685F-433E-B196-3452CE0998FE}"/>
                  </a:ext>
                </a:extLst>
              </p:cNvPr>
              <p:cNvSpPr/>
              <p:nvPr/>
            </p:nvSpPr>
            <p:spPr>
              <a:xfrm>
                <a:off x="4905257" y="4488359"/>
                <a:ext cx="3425479" cy="1755207"/>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p:cxnSp>
            <p:nvCxnSpPr>
              <p:cNvPr id="50" name="Gerade Verbindung mit Pfeil 49">
                <a:extLst>
                  <a:ext uri="{FF2B5EF4-FFF2-40B4-BE49-F238E27FC236}">
                    <a16:creationId xmlns:a16="http://schemas.microsoft.com/office/drawing/2014/main" id="{B694F07E-35EF-4AC9-9CA0-5A33791C9F0E}"/>
                  </a:ext>
                </a:extLst>
              </p:cNvPr>
              <p:cNvCxnSpPr>
                <a:cxnSpLocks/>
                <a:stCxn id="48" idx="2"/>
              </p:cNvCxnSpPr>
              <p:nvPr/>
            </p:nvCxnSpPr>
            <p:spPr>
              <a:xfrm flipH="1">
                <a:off x="2471477" y="5365963"/>
                <a:ext cx="2433780" cy="6277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3" name="Gerade Verbindung mit Pfeil 52">
                <a:extLst>
                  <a:ext uri="{FF2B5EF4-FFF2-40B4-BE49-F238E27FC236}">
                    <a16:creationId xmlns:a16="http://schemas.microsoft.com/office/drawing/2014/main" id="{E28B6295-0062-48D4-BBA4-163524EEB229}"/>
                  </a:ext>
                </a:extLst>
              </p:cNvPr>
              <p:cNvCxnSpPr>
                <a:cxnSpLocks/>
              </p:cNvCxnSpPr>
              <p:nvPr/>
            </p:nvCxnSpPr>
            <p:spPr>
              <a:xfrm flipH="1" flipV="1">
                <a:off x="2464147" y="2242521"/>
                <a:ext cx="3054151" cy="245707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56" name="Textfeld 55">
              <a:extLst>
                <a:ext uri="{FF2B5EF4-FFF2-40B4-BE49-F238E27FC236}">
                  <a16:creationId xmlns:a16="http://schemas.microsoft.com/office/drawing/2014/main" id="{2F7902FF-5029-4124-9291-311757719C74}"/>
                </a:ext>
              </a:extLst>
            </p:cNvPr>
            <p:cNvSpPr txBox="1"/>
            <p:nvPr/>
          </p:nvSpPr>
          <p:spPr>
            <a:xfrm>
              <a:off x="5808280" y="4681407"/>
              <a:ext cx="401713" cy="369332"/>
            </a:xfrm>
            <a:prstGeom prst="rect">
              <a:avLst/>
            </a:prstGeom>
            <a:noFill/>
          </p:spPr>
          <p:txBody>
            <a:bodyPr wrap="none" rtlCol="0">
              <a:spAutoFit/>
            </a:bodyPr>
            <a:lstStyle/>
            <a:p>
              <a:r>
                <a:rPr lang="de-DE" dirty="0"/>
                <a:t>ist</a:t>
              </a:r>
              <a:endParaRPr lang="en-GB" dirty="0"/>
            </a:p>
          </p:txBody>
        </p:sp>
        <p:sp>
          <p:nvSpPr>
            <p:cNvPr id="57" name="Textfeld 56">
              <a:extLst>
                <a:ext uri="{FF2B5EF4-FFF2-40B4-BE49-F238E27FC236}">
                  <a16:creationId xmlns:a16="http://schemas.microsoft.com/office/drawing/2014/main" id="{27A07CA9-2057-4317-9B79-3453D4D4E654}"/>
                </a:ext>
              </a:extLst>
            </p:cNvPr>
            <p:cNvSpPr txBox="1"/>
            <p:nvPr/>
          </p:nvSpPr>
          <p:spPr>
            <a:xfrm>
              <a:off x="6938983" y="4699591"/>
              <a:ext cx="502061" cy="369332"/>
            </a:xfrm>
            <a:prstGeom prst="rect">
              <a:avLst/>
            </a:prstGeom>
            <a:noFill/>
          </p:spPr>
          <p:txBody>
            <a:bodyPr wrap="none" rtlCol="0">
              <a:spAutoFit/>
            </a:bodyPr>
            <a:lstStyle/>
            <a:p>
              <a:r>
                <a:rPr lang="de-DE" dirty="0"/>
                <a:t>soll</a:t>
              </a:r>
              <a:endParaRPr lang="en-GB" dirty="0"/>
            </a:p>
          </p:txBody>
        </p:sp>
      </p:grpSp>
      <mc:AlternateContent xmlns:mc="http://schemas.openxmlformats.org/markup-compatibility/2006" xmlns:a14="http://schemas.microsoft.com/office/drawing/2010/main">
        <mc:Choice Requires="a14">
          <p:sp>
            <p:nvSpPr>
              <p:cNvPr id="60" name="Rechteck 59">
                <a:extLst>
                  <a:ext uri="{FF2B5EF4-FFF2-40B4-BE49-F238E27FC236}">
                    <a16:creationId xmlns:a16="http://schemas.microsoft.com/office/drawing/2014/main" id="{7243A004-2F5D-49DB-87F4-34EDD50C4BE9}"/>
                  </a:ext>
                </a:extLst>
              </p:cNvPr>
              <p:cNvSpPr/>
              <p:nvPr/>
            </p:nvSpPr>
            <p:spPr>
              <a:xfrm>
                <a:off x="10366619" y="284582"/>
                <a:ext cx="1005403"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de-DE" b="1" i="0" smtClean="0">
                          <a:latin typeface="Cambria Math" panose="02040503050406030204" pitchFamily="18" charset="0"/>
                        </a:rPr>
                        <m:t>𝐌𝐓𝐅</m:t>
                      </m:r>
                      <m:r>
                        <a:rPr lang="de-DE" b="1" i="0" smtClean="0">
                          <a:latin typeface="Cambria Math" panose="02040503050406030204" pitchFamily="18" charset="0"/>
                        </a:rPr>
                        <m:t>(</m:t>
                      </m:r>
                      <m:r>
                        <a:rPr lang="de-DE" b="1" i="0" smtClean="0">
                          <a:latin typeface="Cambria Math" panose="02040503050406030204" pitchFamily="18" charset="0"/>
                        </a:rPr>
                        <m:t>𝐟</m:t>
                      </m:r>
                      <m:r>
                        <a:rPr lang="de-DE" b="1" i="0" smtClean="0">
                          <a:latin typeface="Cambria Math" panose="02040503050406030204" pitchFamily="18" charset="0"/>
                        </a:rPr>
                        <m:t>)</m:t>
                      </m:r>
                    </m:oMath>
                  </m:oMathPara>
                </a14:m>
                <a:endParaRPr lang="en-GB" b="1" dirty="0"/>
              </a:p>
            </p:txBody>
          </p:sp>
        </mc:Choice>
        <mc:Fallback xmlns="">
          <p:sp>
            <p:nvSpPr>
              <p:cNvPr id="60" name="Rechteck 59">
                <a:extLst>
                  <a:ext uri="{FF2B5EF4-FFF2-40B4-BE49-F238E27FC236}">
                    <a16:creationId xmlns:a16="http://schemas.microsoft.com/office/drawing/2014/main" id="{7243A004-2F5D-49DB-87F4-34EDD50C4BE9}"/>
                  </a:ext>
                </a:extLst>
              </p:cNvPr>
              <p:cNvSpPr>
                <a:spLocks noRot="1" noChangeAspect="1" noMove="1" noResize="1" noEditPoints="1" noAdjustHandles="1" noChangeArrowheads="1" noChangeShapeType="1" noTextEdit="1"/>
              </p:cNvSpPr>
              <p:nvPr/>
            </p:nvSpPr>
            <p:spPr>
              <a:xfrm>
                <a:off x="10366619" y="284582"/>
                <a:ext cx="1005403" cy="369332"/>
              </a:xfrm>
              <a:prstGeom prst="rect">
                <a:avLst/>
              </a:prstGeom>
              <a:blipFill>
                <a:blip r:embed="rId8"/>
                <a:stretch>
                  <a:fillRect b="-13333"/>
                </a:stretch>
              </a:blipFill>
            </p:spPr>
            <p:txBody>
              <a:bodyPr/>
              <a:lstStyle/>
              <a:p>
                <a:r>
                  <a:rPr lang="en-GB">
                    <a:noFill/>
                  </a:rPr>
                  <a:t> </a:t>
                </a:r>
              </a:p>
            </p:txBody>
          </p:sp>
        </mc:Fallback>
      </mc:AlternateContent>
      <p:sp>
        <p:nvSpPr>
          <p:cNvPr id="32" name="Inhaltsplatzhalter 3">
            <a:extLst>
              <a:ext uri="{FF2B5EF4-FFF2-40B4-BE49-F238E27FC236}">
                <a16:creationId xmlns:a16="http://schemas.microsoft.com/office/drawing/2014/main" id="{7654F3DC-505B-4951-9AD4-96815FB86716}"/>
              </a:ext>
            </a:extLst>
          </p:cNvPr>
          <p:cNvSpPr txBox="1">
            <a:spLocks/>
          </p:cNvSpPr>
          <p:nvPr/>
        </p:nvSpPr>
        <p:spPr>
          <a:xfrm>
            <a:off x="815413" y="1284989"/>
            <a:ext cx="10439400" cy="4705144"/>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Tx/>
              <a:buNone/>
              <a:defRPr sz="1800" kern="1200">
                <a:solidFill>
                  <a:schemeClr val="tx1"/>
                </a:solidFill>
                <a:latin typeface="+mn-lt"/>
                <a:ea typeface="+mn-ea"/>
                <a:cs typeface="+mn-cs"/>
              </a:defRPr>
            </a:lvl1pPr>
            <a:lvl2pPr marL="4572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Tx/>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de-DE" sz="1300" dirty="0"/>
          </a:p>
          <a:p>
            <a:r>
              <a:rPr lang="de-DE" sz="1300" dirty="0"/>
              <a:t>Übersichtsgraph:</a:t>
            </a:r>
          </a:p>
          <a:p>
            <a:pPr marL="285750" indent="-285750">
              <a:buFont typeface="Arial" panose="020B0604020202020204" pitchFamily="34" charset="0"/>
              <a:buChar char="•"/>
            </a:pPr>
            <a:r>
              <a:rPr lang="de-DE" sz="1300" dirty="0"/>
              <a:t>0 Grad Bilder weisen bessere MTF auf</a:t>
            </a:r>
          </a:p>
          <a:p>
            <a:pPr marL="285750" indent="-285750">
              <a:buFont typeface="Arial" panose="020B0604020202020204" pitchFamily="34" charset="0"/>
              <a:buChar char="•"/>
            </a:pPr>
            <a:r>
              <a:rPr lang="de-DE" sz="1300" dirty="0"/>
              <a:t>Geringe Abweichung bei Sagittal und Radial </a:t>
            </a:r>
          </a:p>
          <a:p>
            <a:pPr marL="285750" indent="-285750">
              <a:buFont typeface="Arial" panose="020B0604020202020204" pitchFamily="34" charset="0"/>
              <a:buChar char="•"/>
            </a:pPr>
            <a:endParaRPr lang="de-DE" sz="1300" dirty="0"/>
          </a:p>
          <a:p>
            <a:endParaRPr lang="de-DE" sz="1300" dirty="0"/>
          </a:p>
          <a:p>
            <a:r>
              <a:rPr lang="de-DE" sz="1300" dirty="0"/>
              <a:t>0 Grad:</a:t>
            </a:r>
          </a:p>
          <a:p>
            <a:pPr marL="285750" indent="-285750">
              <a:buFont typeface="Arial" panose="020B0604020202020204" pitchFamily="34" charset="0"/>
              <a:buChar char="•"/>
            </a:pPr>
            <a:r>
              <a:rPr lang="de-DE" sz="1300" dirty="0"/>
              <a:t>Minimale Tendenz bei größerem Abstand</a:t>
            </a:r>
          </a:p>
          <a:p>
            <a:pPr marL="285750" indent="-285750">
              <a:buFont typeface="Arial" panose="020B0604020202020204" pitchFamily="34" charset="0"/>
              <a:buChar char="•"/>
            </a:pPr>
            <a:r>
              <a:rPr lang="de-DE" sz="1300" dirty="0"/>
              <a:t>Qualitativer Einbruch ab 32 </a:t>
            </a:r>
            <a:r>
              <a:rPr lang="de-DE" sz="1300" dirty="0" err="1"/>
              <a:t>lp</a:t>
            </a:r>
            <a:endParaRPr lang="de-DE" sz="1300" dirty="0"/>
          </a:p>
          <a:p>
            <a:pPr marL="285750" indent="-285750">
              <a:buFont typeface="Arial" panose="020B0604020202020204" pitchFamily="34" charset="0"/>
              <a:buChar char="•"/>
            </a:pPr>
            <a:endParaRPr lang="de-DE" sz="1300" dirty="0"/>
          </a:p>
          <a:p>
            <a:endParaRPr lang="de-DE" sz="1300" dirty="0"/>
          </a:p>
          <a:p>
            <a:r>
              <a:rPr lang="de-DE" sz="1300" dirty="0"/>
              <a:t>45 Grad</a:t>
            </a:r>
          </a:p>
          <a:p>
            <a:pPr marL="285750" indent="-285750">
              <a:buFont typeface="Arial" panose="020B0604020202020204" pitchFamily="34" charset="0"/>
              <a:buChar char="•"/>
            </a:pPr>
            <a:r>
              <a:rPr lang="de-DE" sz="1300" dirty="0"/>
              <a:t>Minimale Tendenz bei größerem Abstand</a:t>
            </a:r>
          </a:p>
          <a:p>
            <a:pPr marL="285750" indent="-285750">
              <a:buFont typeface="Arial" panose="020B0604020202020204" pitchFamily="34" charset="0"/>
              <a:buChar char="•"/>
            </a:pPr>
            <a:r>
              <a:rPr lang="de-DE" sz="1300" dirty="0"/>
              <a:t>Ausreißer begründen sich durch Bildqualität</a:t>
            </a:r>
          </a:p>
        </p:txBody>
      </p:sp>
    </p:spTree>
    <p:extLst>
      <p:ext uri="{BB962C8B-B14F-4D97-AF65-F5344CB8AC3E}">
        <p14:creationId xmlns:p14="http://schemas.microsoft.com/office/powerpoint/2010/main" val="2048693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2917</Words>
  <Application>Microsoft Office PowerPoint</Application>
  <PresentationFormat>Breitbild</PresentationFormat>
  <Paragraphs>539</Paragraphs>
  <Slides>29</Slides>
  <Notes>29</Notes>
  <HiddenSlides>0</HiddenSlides>
  <MMClips>1</MMClips>
  <ScaleCrop>false</ScaleCrop>
  <HeadingPairs>
    <vt:vector size="8" baseType="variant">
      <vt:variant>
        <vt:lpstr>Verwendete Schriftarten</vt:lpstr>
      </vt:variant>
      <vt:variant>
        <vt:i4>5</vt:i4>
      </vt:variant>
      <vt:variant>
        <vt:lpstr>Design</vt:lpstr>
      </vt:variant>
      <vt:variant>
        <vt:i4>1</vt:i4>
      </vt:variant>
      <vt:variant>
        <vt:lpstr>Eingebettete OLE-Server</vt:lpstr>
      </vt:variant>
      <vt:variant>
        <vt:i4>1</vt:i4>
      </vt:variant>
      <vt:variant>
        <vt:lpstr>Folientitel</vt:lpstr>
      </vt:variant>
      <vt:variant>
        <vt:i4>29</vt:i4>
      </vt:variant>
    </vt:vector>
  </HeadingPairs>
  <TitlesOfParts>
    <vt:vector size="36" baseType="lpstr">
      <vt:lpstr>Arial</vt:lpstr>
      <vt:lpstr>Arial Black</vt:lpstr>
      <vt:lpstr>Calibri</vt:lpstr>
      <vt:lpstr>Calibri Light</vt:lpstr>
      <vt:lpstr>Cambria Math</vt:lpstr>
      <vt:lpstr>Office</vt:lpstr>
      <vt:lpstr>think-cell Folie</vt:lpstr>
      <vt:lpstr>PowerPoint-Präsentation</vt:lpstr>
      <vt:lpstr>Agenda </vt:lpstr>
      <vt:lpstr>Verwendete Hard- und Software</vt:lpstr>
      <vt:lpstr>MTF: Sagittal- Radial Vergleich</vt:lpstr>
      <vt:lpstr>MTF: Sagittal- Radial Vergleich</vt:lpstr>
      <vt:lpstr>MTF: Sagittal- Radial Vergleich</vt:lpstr>
      <vt:lpstr>MTF: Sagittal- Radial Vergleich</vt:lpstr>
      <vt:lpstr>MTF: Sagittal- Radial Vergleich</vt:lpstr>
      <vt:lpstr>MTF: Sagittal- Radial Vergleich</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Radiometrische Kalibrierung</vt:lpstr>
      <vt:lpstr>Inspektionsaufgabe</vt:lpstr>
      <vt:lpstr>Inspektionsaufgabe</vt:lpstr>
      <vt:lpstr>Inspektionsaufgabe</vt:lpstr>
      <vt:lpstr>Inspektionsaufgabe</vt:lpstr>
      <vt:lpstr>PowerPoint-Präsentation</vt:lpstr>
      <vt:lpstr>Inspektionsaufgabe</vt:lpstr>
      <vt:lpstr>Last In – First Out LIFO</vt:lpstr>
      <vt:lpstr>Kantendetektion</vt:lpstr>
      <vt:lpstr>Floodfill</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PowerPoint-Präsentation</dc:title>
  <dc:creator>Mathias Goetz</dc:creator>
  <cp:lastModifiedBy>Milan Kaiser</cp:lastModifiedBy>
  <cp:revision>105</cp:revision>
  <cp:lastPrinted>2021-01-24T20:17:58Z</cp:lastPrinted>
  <dcterms:created xsi:type="dcterms:W3CDTF">2021-01-21T08:01:58Z</dcterms:created>
  <dcterms:modified xsi:type="dcterms:W3CDTF">2022-01-22T15:48:44Z</dcterms:modified>
</cp:coreProperties>
</file>